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5"/>
  </p:notesMasterIdLst>
  <p:sldIdLst>
    <p:sldId id="281" r:id="rId5"/>
    <p:sldId id="257" r:id="rId6"/>
    <p:sldId id="283" r:id="rId7"/>
    <p:sldId id="284" r:id="rId8"/>
    <p:sldId id="285" r:id="rId9"/>
    <p:sldId id="286" r:id="rId10"/>
    <p:sldId id="287" r:id="rId11"/>
    <p:sldId id="289" r:id="rId12"/>
    <p:sldId id="290" r:id="rId13"/>
    <p:sldId id="291" r:id="rId14"/>
    <p:sldId id="296" r:id="rId15"/>
    <p:sldId id="297" r:id="rId16"/>
    <p:sldId id="298" r:id="rId17"/>
    <p:sldId id="299" r:id="rId18"/>
    <p:sldId id="292" r:id="rId19"/>
    <p:sldId id="300" r:id="rId20"/>
    <p:sldId id="301" r:id="rId21"/>
    <p:sldId id="294" r:id="rId22"/>
    <p:sldId id="302" r:id="rId23"/>
    <p:sldId id="29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50B4E0-ADA5-41EA-909F-154CE7E2550E}" v="1" dt="2025-10-20T20:08:04.762"/>
    <p1510:client id="{5D55C3BD-86FC-4630-ABA1-E8366300413A}" v="60" dt="2025-10-20T20:01:20.4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0" d="100"/>
          <a:sy n="60" d="100"/>
        </p:scale>
        <p:origin x="336" y="4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IVWEKPE EFEMINI" userId="010064504aa25993" providerId="LiveId" clId="{6808D817-3A86-43A4-B1EF-3862B23AE055}"/>
    <pc:docChg chg="undo custSel addSld delSld modSld sldOrd">
      <pc:chgData name="ESIVWEKPE EFEMINI" userId="010064504aa25993" providerId="LiveId" clId="{6808D817-3A86-43A4-B1EF-3862B23AE055}" dt="2025-10-20T20:08:04.762" v="732"/>
      <pc:docMkLst>
        <pc:docMk/>
      </pc:docMkLst>
      <pc:sldChg chg="addSp delSp modSp mod ord setBg">
        <pc:chgData name="ESIVWEKPE EFEMINI" userId="010064504aa25993" providerId="LiveId" clId="{6808D817-3A86-43A4-B1EF-3862B23AE055}" dt="2025-10-20T19:45:53.074" v="552" actId="313"/>
        <pc:sldMkLst>
          <pc:docMk/>
          <pc:sldMk cId="3168861780" sldId="292"/>
        </pc:sldMkLst>
        <pc:spChg chg="add del mod ord">
          <ac:chgData name="ESIVWEKPE EFEMINI" userId="010064504aa25993" providerId="LiveId" clId="{6808D817-3A86-43A4-B1EF-3862B23AE055}" dt="2025-10-20T19:42:41.350" v="413"/>
          <ac:spMkLst>
            <pc:docMk/>
            <pc:sldMk cId="3168861780" sldId="292"/>
            <ac:spMk id="2" creationId="{4A61678D-6657-7595-D8C7-DC1D1F3AB806}"/>
          </ac:spMkLst>
        </pc:spChg>
        <pc:spChg chg="add mod">
          <ac:chgData name="ESIVWEKPE EFEMINI" userId="010064504aa25993" providerId="LiveId" clId="{6808D817-3A86-43A4-B1EF-3862B23AE055}" dt="2025-10-20T19:43:36.203" v="441" actId="255"/>
          <ac:spMkLst>
            <pc:docMk/>
            <pc:sldMk cId="3168861780" sldId="292"/>
            <ac:spMk id="5" creationId="{B9E044FB-CB2D-E731-D5BA-BCA45A1B69AA}"/>
          </ac:spMkLst>
        </pc:spChg>
        <pc:spChg chg="add mod">
          <ac:chgData name="ESIVWEKPE EFEMINI" userId="010064504aa25993" providerId="LiveId" clId="{6808D817-3A86-43A4-B1EF-3862B23AE055}" dt="2025-10-20T19:45:53.074" v="552" actId="313"/>
          <ac:spMkLst>
            <pc:docMk/>
            <pc:sldMk cId="3168861780" sldId="292"/>
            <ac:spMk id="6" creationId="{FCC7DD35-7026-DB93-AF1C-04C7CCF458E1}"/>
          </ac:spMkLst>
        </pc:spChg>
        <pc:spChg chg="add">
          <ac:chgData name="ESIVWEKPE EFEMINI" userId="010064504aa25993" providerId="LiveId" clId="{6808D817-3A86-43A4-B1EF-3862B23AE055}" dt="2025-10-20T19:42:35.573" v="409" actId="26606"/>
          <ac:spMkLst>
            <pc:docMk/>
            <pc:sldMk cId="3168861780" sldId="292"/>
            <ac:spMk id="9" creationId="{676411ED-5314-4C9A-A717-DD5A041FAF6C}"/>
          </ac:spMkLst>
        </pc:spChg>
        <pc:spChg chg="add">
          <ac:chgData name="ESIVWEKPE EFEMINI" userId="010064504aa25993" providerId="LiveId" clId="{6808D817-3A86-43A4-B1EF-3862B23AE055}" dt="2025-10-20T19:42:35.573" v="409" actId="26606"/>
          <ac:spMkLst>
            <pc:docMk/>
            <pc:sldMk cId="3168861780" sldId="292"/>
            <ac:spMk id="11" creationId="{01CD0F23-A289-474D-AC8E-7B770AB4CE58}"/>
          </ac:spMkLst>
        </pc:spChg>
        <pc:spChg chg="add">
          <ac:chgData name="ESIVWEKPE EFEMINI" userId="010064504aa25993" providerId="LiveId" clId="{6808D817-3A86-43A4-B1EF-3862B23AE055}" dt="2025-10-20T19:42:35.573" v="409" actId="26606"/>
          <ac:spMkLst>
            <pc:docMk/>
            <pc:sldMk cId="3168861780" sldId="292"/>
            <ac:spMk id="13" creationId="{B45CE986-4A76-4B58-8796-1E505901C6B8}"/>
          </ac:spMkLst>
        </pc:spChg>
        <pc:picChg chg="add mod">
          <ac:chgData name="ESIVWEKPE EFEMINI" userId="010064504aa25993" providerId="LiveId" clId="{6808D817-3A86-43A4-B1EF-3862B23AE055}" dt="2025-10-20T19:43:07.061" v="419" actId="1076"/>
          <ac:picMkLst>
            <pc:docMk/>
            <pc:sldMk cId="3168861780" sldId="292"/>
            <ac:picMk id="4" creationId="{0C5510F5-E9AF-A217-BC1F-8B98B0A47AAF}"/>
          </ac:picMkLst>
        </pc:picChg>
      </pc:sldChg>
      <pc:sldChg chg="addSp modSp mod">
        <pc:chgData name="ESIVWEKPE EFEMINI" userId="010064504aa25993" providerId="LiveId" clId="{6808D817-3A86-43A4-B1EF-3862B23AE055}" dt="2025-10-20T20:01:47.894" v="731" actId="14100"/>
        <pc:sldMkLst>
          <pc:docMk/>
          <pc:sldMk cId="3552807499" sldId="293"/>
        </pc:sldMkLst>
        <pc:spChg chg="add mod">
          <ac:chgData name="ESIVWEKPE EFEMINI" userId="010064504aa25993" providerId="LiveId" clId="{6808D817-3A86-43A4-B1EF-3862B23AE055}" dt="2025-10-20T20:01:47.894" v="731" actId="14100"/>
          <ac:spMkLst>
            <pc:docMk/>
            <pc:sldMk cId="3552807499" sldId="293"/>
            <ac:spMk id="2" creationId="{A981D24A-57B5-F1BD-5AC1-8B8586D043E1}"/>
          </ac:spMkLst>
        </pc:spChg>
      </pc:sldChg>
      <pc:sldChg chg="addSp modSp new mod">
        <pc:chgData name="ESIVWEKPE EFEMINI" userId="010064504aa25993" providerId="LiveId" clId="{6808D817-3A86-43A4-B1EF-3862B23AE055}" dt="2025-10-20T19:56:45.254" v="621" actId="255"/>
        <pc:sldMkLst>
          <pc:docMk/>
          <pc:sldMk cId="2351873822" sldId="294"/>
        </pc:sldMkLst>
        <pc:spChg chg="add mod">
          <ac:chgData name="ESIVWEKPE EFEMINI" userId="010064504aa25993" providerId="LiveId" clId="{6808D817-3A86-43A4-B1EF-3862B23AE055}" dt="2025-10-20T19:56:45.254" v="621" actId="255"/>
          <ac:spMkLst>
            <pc:docMk/>
            <pc:sldMk cId="2351873822" sldId="294"/>
            <ac:spMk id="2" creationId="{6080A399-BA2B-AC53-59CF-1D811B9FCB7D}"/>
          </ac:spMkLst>
        </pc:spChg>
      </pc:sldChg>
      <pc:sldChg chg="modSp new del mod">
        <pc:chgData name="ESIVWEKPE EFEMINI" userId="010064504aa25993" providerId="LiveId" clId="{6808D817-3A86-43A4-B1EF-3862B23AE055}" dt="2025-10-20T19:08:14.958" v="16" actId="2696"/>
        <pc:sldMkLst>
          <pc:docMk/>
          <pc:sldMk cId="983924616" sldId="295"/>
        </pc:sldMkLst>
        <pc:spChg chg="mod">
          <ac:chgData name="ESIVWEKPE EFEMINI" userId="010064504aa25993" providerId="LiveId" clId="{6808D817-3A86-43A4-B1EF-3862B23AE055}" dt="2025-10-20T19:07:12.932" v="11" actId="20577"/>
          <ac:spMkLst>
            <pc:docMk/>
            <pc:sldMk cId="983924616" sldId="295"/>
            <ac:spMk id="2" creationId="{FF88CE96-06F9-2D30-6F16-2BD5094B41C7}"/>
          </ac:spMkLst>
        </pc:spChg>
      </pc:sldChg>
      <pc:sldChg chg="addSp modSp new mod setBg">
        <pc:chgData name="ESIVWEKPE EFEMINI" userId="010064504aa25993" providerId="LiveId" clId="{6808D817-3A86-43A4-B1EF-3862B23AE055}" dt="2025-10-20T19:19:41.822" v="100" actId="5793"/>
        <pc:sldMkLst>
          <pc:docMk/>
          <pc:sldMk cId="302884318" sldId="296"/>
        </pc:sldMkLst>
        <pc:spChg chg="mod">
          <ac:chgData name="ESIVWEKPE EFEMINI" userId="010064504aa25993" providerId="LiveId" clId="{6808D817-3A86-43A4-B1EF-3862B23AE055}" dt="2025-10-20T19:10:07.562" v="29" actId="26606"/>
          <ac:spMkLst>
            <pc:docMk/>
            <pc:sldMk cId="302884318" sldId="296"/>
            <ac:spMk id="2" creationId="{954D1EBA-24CA-6615-A010-279077652D02}"/>
          </ac:spMkLst>
        </pc:spChg>
        <pc:spChg chg="mod">
          <ac:chgData name="ESIVWEKPE EFEMINI" userId="010064504aa25993" providerId="LiveId" clId="{6808D817-3A86-43A4-B1EF-3862B23AE055}" dt="2025-10-20T19:19:41.822" v="100" actId="5793"/>
          <ac:spMkLst>
            <pc:docMk/>
            <pc:sldMk cId="302884318" sldId="296"/>
            <ac:spMk id="3" creationId="{F556F7F7-F439-635F-5937-A8952E101B7D}"/>
          </ac:spMkLst>
        </pc:spChg>
        <pc:picChg chg="add mod">
          <ac:chgData name="ESIVWEKPE EFEMINI" userId="010064504aa25993" providerId="LiveId" clId="{6808D817-3A86-43A4-B1EF-3862B23AE055}" dt="2025-10-20T19:11:47.552" v="62" actId="1076"/>
          <ac:picMkLst>
            <pc:docMk/>
            <pc:sldMk cId="302884318" sldId="296"/>
            <ac:picMk id="5" creationId="{BDC75761-7BA6-3259-DD73-628DF78412BE}"/>
          </ac:picMkLst>
        </pc:picChg>
      </pc:sldChg>
      <pc:sldChg chg="addSp delSp modSp new mod setBg">
        <pc:chgData name="ESIVWEKPE EFEMINI" userId="010064504aa25993" providerId="LiveId" clId="{6808D817-3A86-43A4-B1EF-3862B23AE055}" dt="2025-10-20T19:21:12.930" v="126" actId="2711"/>
        <pc:sldMkLst>
          <pc:docMk/>
          <pc:sldMk cId="3629627088" sldId="297"/>
        </pc:sldMkLst>
        <pc:spChg chg="mod">
          <ac:chgData name="ESIVWEKPE EFEMINI" userId="010064504aa25993" providerId="LiveId" clId="{6808D817-3A86-43A4-B1EF-3862B23AE055}" dt="2025-10-20T19:16:31.563" v="77" actId="27636"/>
          <ac:spMkLst>
            <pc:docMk/>
            <pc:sldMk cId="3629627088" sldId="297"/>
            <ac:spMk id="2" creationId="{4DAA0C43-EECF-2108-F870-20AD44433E00}"/>
          </ac:spMkLst>
        </pc:spChg>
        <pc:spChg chg="del">
          <ac:chgData name="ESIVWEKPE EFEMINI" userId="010064504aa25993" providerId="LiveId" clId="{6808D817-3A86-43A4-B1EF-3862B23AE055}" dt="2025-10-20T19:14:39.712" v="65" actId="22"/>
          <ac:spMkLst>
            <pc:docMk/>
            <pc:sldMk cId="3629627088" sldId="297"/>
            <ac:spMk id="3" creationId="{548FCC0B-013F-8951-EEFC-5C898AB7744F}"/>
          </ac:spMkLst>
        </pc:spChg>
        <pc:spChg chg="add">
          <ac:chgData name="ESIVWEKPE EFEMINI" userId="010064504aa25993" providerId="LiveId" clId="{6808D817-3A86-43A4-B1EF-3862B23AE055}" dt="2025-10-20T19:18:26.741" v="90"/>
          <ac:spMkLst>
            <pc:docMk/>
            <pc:sldMk cId="3629627088" sldId="297"/>
            <ac:spMk id="6" creationId="{8A49BAD2-E116-671F-3DAF-6555FBA0EE02}"/>
          </ac:spMkLst>
        </pc:spChg>
        <pc:spChg chg="add">
          <ac:chgData name="ESIVWEKPE EFEMINI" userId="010064504aa25993" providerId="LiveId" clId="{6808D817-3A86-43A4-B1EF-3862B23AE055}" dt="2025-10-20T19:18:31.073" v="91"/>
          <ac:spMkLst>
            <pc:docMk/>
            <pc:sldMk cId="3629627088" sldId="297"/>
            <ac:spMk id="7" creationId="{3E21A77F-5ECA-FA5F-50D7-92D717DFA0CB}"/>
          </ac:spMkLst>
        </pc:spChg>
        <pc:spChg chg="add">
          <ac:chgData name="ESIVWEKPE EFEMINI" userId="010064504aa25993" providerId="LiveId" clId="{6808D817-3A86-43A4-B1EF-3862B23AE055}" dt="2025-10-20T19:18:41.648" v="93"/>
          <ac:spMkLst>
            <pc:docMk/>
            <pc:sldMk cId="3629627088" sldId="297"/>
            <ac:spMk id="8" creationId="{992A727B-D06E-54C0-ADCB-DC38BAE77902}"/>
          </ac:spMkLst>
        </pc:spChg>
        <pc:spChg chg="add mod">
          <ac:chgData name="ESIVWEKPE EFEMINI" userId="010064504aa25993" providerId="LiveId" clId="{6808D817-3A86-43A4-B1EF-3862B23AE055}" dt="2025-10-20T19:21:12.930" v="126" actId="2711"/>
          <ac:spMkLst>
            <pc:docMk/>
            <pc:sldMk cId="3629627088" sldId="297"/>
            <ac:spMk id="9" creationId="{848886E7-BFAA-16DA-DF6B-6FBF24CC44DC}"/>
          </ac:spMkLst>
        </pc:spChg>
        <pc:picChg chg="add mod ord">
          <ac:chgData name="ESIVWEKPE EFEMINI" userId="010064504aa25993" providerId="LiveId" clId="{6808D817-3A86-43A4-B1EF-3862B23AE055}" dt="2025-10-20T19:15:13.115" v="72" actId="1076"/>
          <ac:picMkLst>
            <pc:docMk/>
            <pc:sldMk cId="3629627088" sldId="297"/>
            <ac:picMk id="5" creationId="{D1B07153-8C9D-4AA9-970D-65C201F6479F}"/>
          </ac:picMkLst>
        </pc:picChg>
      </pc:sldChg>
      <pc:sldChg chg="addSp delSp modSp new mod setBg setClrOvrMap">
        <pc:chgData name="ESIVWEKPE EFEMINI" userId="010064504aa25993" providerId="LiveId" clId="{6808D817-3A86-43A4-B1EF-3862B23AE055}" dt="2025-10-20T19:34:05.767" v="327" actId="20577"/>
        <pc:sldMkLst>
          <pc:docMk/>
          <pc:sldMk cId="3639525878" sldId="298"/>
        </pc:sldMkLst>
        <pc:spChg chg="mod ord">
          <ac:chgData name="ESIVWEKPE EFEMINI" userId="010064504aa25993" providerId="LiveId" clId="{6808D817-3A86-43A4-B1EF-3862B23AE055}" dt="2025-10-20T19:30:59.420" v="161" actId="26606"/>
          <ac:spMkLst>
            <pc:docMk/>
            <pc:sldMk cId="3639525878" sldId="298"/>
            <ac:spMk id="2" creationId="{FDFCD210-179B-CD14-EA09-FB5B1AC7C48C}"/>
          </ac:spMkLst>
        </pc:spChg>
        <pc:spChg chg="del">
          <ac:chgData name="ESIVWEKPE EFEMINI" userId="010064504aa25993" providerId="LiveId" clId="{6808D817-3A86-43A4-B1EF-3862B23AE055}" dt="2025-10-20T19:25:29.713" v="134" actId="22"/>
          <ac:spMkLst>
            <pc:docMk/>
            <pc:sldMk cId="3639525878" sldId="298"/>
            <ac:spMk id="3" creationId="{32B88306-7BB8-1BF1-6F7E-74EB9AE509DE}"/>
          </ac:spMkLst>
        </pc:spChg>
        <pc:spChg chg="add mod">
          <ac:chgData name="ESIVWEKPE EFEMINI" userId="010064504aa25993" providerId="LiveId" clId="{6808D817-3A86-43A4-B1EF-3862B23AE055}" dt="2025-10-20T19:30:58.955" v="160"/>
          <ac:spMkLst>
            <pc:docMk/>
            <pc:sldMk cId="3639525878" sldId="298"/>
            <ac:spMk id="8" creationId="{4573E3BC-6BE1-344A-BD96-E25091D3DA0B}"/>
          </ac:spMkLst>
        </pc:spChg>
        <pc:spChg chg="add del">
          <ac:chgData name="ESIVWEKPE EFEMINI" userId="010064504aa25993" providerId="LiveId" clId="{6808D817-3A86-43A4-B1EF-3862B23AE055}" dt="2025-10-20T19:28:04.861" v="139" actId="22"/>
          <ac:spMkLst>
            <pc:docMk/>
            <pc:sldMk cId="3639525878" sldId="298"/>
            <ac:spMk id="9" creationId="{099A52E9-4ED4-99F3-BB2E-71445459F548}"/>
          </ac:spMkLst>
        </pc:spChg>
        <pc:spChg chg="add mod">
          <ac:chgData name="ESIVWEKPE EFEMINI" userId="010064504aa25993" providerId="LiveId" clId="{6808D817-3A86-43A4-B1EF-3862B23AE055}" dt="2025-10-20T19:32:46.402" v="187" actId="20577"/>
          <ac:spMkLst>
            <pc:docMk/>
            <pc:sldMk cId="3639525878" sldId="298"/>
            <ac:spMk id="10" creationId="{09CEF8D5-16BA-3F44-60F5-0ABBB47AE5C2}"/>
          </ac:spMkLst>
        </pc:spChg>
        <pc:spChg chg="add del">
          <ac:chgData name="ESIVWEKPE EFEMINI" userId="010064504aa25993" providerId="LiveId" clId="{6808D817-3A86-43A4-B1EF-3862B23AE055}" dt="2025-10-20T19:30:59.420" v="161" actId="26606"/>
          <ac:spMkLst>
            <pc:docMk/>
            <pc:sldMk cId="3639525878" sldId="298"/>
            <ac:spMk id="11" creationId="{0999E4F7-3AA2-D0C9-F6FA-4DFA55DC0D71}"/>
          </ac:spMkLst>
        </pc:spChg>
        <pc:spChg chg="add">
          <ac:chgData name="ESIVWEKPE EFEMINI" userId="010064504aa25993" providerId="LiveId" clId="{6808D817-3A86-43A4-B1EF-3862B23AE055}" dt="2025-10-20T19:32:22.476" v="175"/>
          <ac:spMkLst>
            <pc:docMk/>
            <pc:sldMk cId="3639525878" sldId="298"/>
            <ac:spMk id="12" creationId="{D0297B4A-1770-71C1-A79F-A9756DDA54A8}"/>
          </ac:spMkLst>
        </pc:spChg>
        <pc:spChg chg="add mod">
          <ac:chgData name="ESIVWEKPE EFEMINI" userId="010064504aa25993" providerId="LiveId" clId="{6808D817-3A86-43A4-B1EF-3862B23AE055}" dt="2025-10-20T19:32:39.619" v="182" actId="5793"/>
          <ac:spMkLst>
            <pc:docMk/>
            <pc:sldMk cId="3639525878" sldId="298"/>
            <ac:spMk id="13" creationId="{04FD0CA3-A65E-AA52-0077-BA377E7E023B}"/>
          </ac:spMkLst>
        </pc:spChg>
        <pc:spChg chg="add del">
          <ac:chgData name="ESIVWEKPE EFEMINI" userId="010064504aa25993" providerId="LiveId" clId="{6808D817-3A86-43A4-B1EF-3862B23AE055}" dt="2025-10-20T19:30:59.420" v="161" actId="26606"/>
          <ac:spMkLst>
            <pc:docMk/>
            <pc:sldMk cId="3639525878" sldId="298"/>
            <ac:spMk id="14" creationId="{E4F17063-EDA4-417B-946F-BA357F3B390D}"/>
          </ac:spMkLst>
        </pc:spChg>
        <pc:spChg chg="add">
          <ac:chgData name="ESIVWEKPE EFEMINI" userId="010064504aa25993" providerId="LiveId" clId="{6808D817-3A86-43A4-B1EF-3862B23AE055}" dt="2025-10-20T19:32:43.854" v="186"/>
          <ac:spMkLst>
            <pc:docMk/>
            <pc:sldMk cId="3639525878" sldId="298"/>
            <ac:spMk id="15" creationId="{B6B081C5-8CB6-C901-704E-AE335CA31AE5}"/>
          </ac:spMkLst>
        </pc:spChg>
        <pc:spChg chg="add del">
          <ac:chgData name="ESIVWEKPE EFEMINI" userId="010064504aa25993" providerId="LiveId" clId="{6808D817-3A86-43A4-B1EF-3862B23AE055}" dt="2025-10-20T19:30:59.420" v="161" actId="26606"/>
          <ac:spMkLst>
            <pc:docMk/>
            <pc:sldMk cId="3639525878" sldId="298"/>
            <ac:spMk id="16" creationId="{D36F3EEA-55D4-4677-80E7-92D00B8F343B}"/>
          </ac:spMkLst>
        </pc:spChg>
        <pc:spChg chg="add mod">
          <ac:chgData name="ESIVWEKPE EFEMINI" userId="010064504aa25993" providerId="LiveId" clId="{6808D817-3A86-43A4-B1EF-3862B23AE055}" dt="2025-10-20T19:34:05.767" v="327" actId="20577"/>
          <ac:spMkLst>
            <pc:docMk/>
            <pc:sldMk cId="3639525878" sldId="298"/>
            <ac:spMk id="17" creationId="{6961ADD5-4A71-351D-D2E5-29F58D428C1A}"/>
          </ac:spMkLst>
        </pc:spChg>
        <pc:spChg chg="add del">
          <ac:chgData name="ESIVWEKPE EFEMINI" userId="010064504aa25993" providerId="LiveId" clId="{6808D817-3A86-43A4-B1EF-3862B23AE055}" dt="2025-10-20T19:30:59.420" v="161" actId="26606"/>
          <ac:spMkLst>
            <pc:docMk/>
            <pc:sldMk cId="3639525878" sldId="298"/>
            <ac:spMk id="18" creationId="{C91E93A7-6C7F-4F77-9CB0-280D958EF4D2}"/>
          </ac:spMkLst>
        </pc:spChg>
        <pc:spChg chg="add del">
          <ac:chgData name="ESIVWEKPE EFEMINI" userId="010064504aa25993" providerId="LiveId" clId="{6808D817-3A86-43A4-B1EF-3862B23AE055}" dt="2025-10-20T19:30:44.959" v="154" actId="26606"/>
          <ac:spMkLst>
            <pc:docMk/>
            <pc:sldMk cId="3639525878" sldId="298"/>
            <ac:spMk id="23" creationId="{56981798-4550-46DA-9172-4846E2FB66EC}"/>
          </ac:spMkLst>
        </pc:spChg>
        <pc:spChg chg="add del">
          <ac:chgData name="ESIVWEKPE EFEMINI" userId="010064504aa25993" providerId="LiveId" clId="{6808D817-3A86-43A4-B1EF-3862B23AE055}" dt="2025-10-20T19:30:44.959" v="154" actId="26606"/>
          <ac:spMkLst>
            <pc:docMk/>
            <pc:sldMk cId="3639525878" sldId="298"/>
            <ac:spMk id="25" creationId="{2D529E20-662F-4915-ACD7-970C026FDB7F}"/>
          </ac:spMkLst>
        </pc:spChg>
        <pc:picChg chg="add mod ord">
          <ac:chgData name="ESIVWEKPE EFEMINI" userId="010064504aa25993" providerId="LiveId" clId="{6808D817-3A86-43A4-B1EF-3862B23AE055}" dt="2025-10-20T19:31:36.296" v="171" actId="1076"/>
          <ac:picMkLst>
            <pc:docMk/>
            <pc:sldMk cId="3639525878" sldId="298"/>
            <ac:picMk id="5" creationId="{A007B669-B282-8E55-F345-6FC7DE524548}"/>
          </ac:picMkLst>
        </pc:picChg>
        <pc:picChg chg="add mod ord">
          <ac:chgData name="ESIVWEKPE EFEMINI" userId="010064504aa25993" providerId="LiveId" clId="{6808D817-3A86-43A4-B1EF-3862B23AE055}" dt="2025-10-20T19:31:33.996" v="170" actId="1076"/>
          <ac:picMkLst>
            <pc:docMk/>
            <pc:sldMk cId="3639525878" sldId="298"/>
            <ac:picMk id="7" creationId="{60539B51-BFC2-4C9F-B4DF-F067D1CF1FC0}"/>
          </ac:picMkLst>
        </pc:picChg>
      </pc:sldChg>
      <pc:sldChg chg="addSp delSp modSp new mod setBg">
        <pc:chgData name="ESIVWEKPE EFEMINI" userId="010064504aa25993" providerId="LiveId" clId="{6808D817-3A86-43A4-B1EF-3862B23AE055}" dt="2025-10-20T19:41:18.626" v="404" actId="2711"/>
        <pc:sldMkLst>
          <pc:docMk/>
          <pc:sldMk cId="133231766" sldId="299"/>
        </pc:sldMkLst>
        <pc:spChg chg="mod">
          <ac:chgData name="ESIVWEKPE EFEMINI" userId="010064504aa25993" providerId="LiveId" clId="{6808D817-3A86-43A4-B1EF-3862B23AE055}" dt="2025-10-20T19:37:43.756" v="379" actId="20577"/>
          <ac:spMkLst>
            <pc:docMk/>
            <pc:sldMk cId="133231766" sldId="299"/>
            <ac:spMk id="2" creationId="{CE31565E-FE8D-DA06-0055-B4A043DE9C01}"/>
          </ac:spMkLst>
        </pc:spChg>
        <pc:spChg chg="del">
          <ac:chgData name="ESIVWEKPE EFEMINI" userId="010064504aa25993" providerId="LiveId" clId="{6808D817-3A86-43A4-B1EF-3862B23AE055}" dt="2025-10-20T19:35:54.921" v="329" actId="22"/>
          <ac:spMkLst>
            <pc:docMk/>
            <pc:sldMk cId="133231766" sldId="299"/>
            <ac:spMk id="3" creationId="{8A5351E2-1EF3-BB51-1132-B59F0958B799}"/>
          </ac:spMkLst>
        </pc:spChg>
        <pc:spChg chg="add mod">
          <ac:chgData name="ESIVWEKPE EFEMINI" userId="010064504aa25993" providerId="LiveId" clId="{6808D817-3A86-43A4-B1EF-3862B23AE055}" dt="2025-10-20T19:41:18.626" v="404" actId="2711"/>
          <ac:spMkLst>
            <pc:docMk/>
            <pc:sldMk cId="133231766" sldId="299"/>
            <ac:spMk id="6" creationId="{F7D033E0-D605-E6B1-EED4-E6220CBB9968}"/>
          </ac:spMkLst>
        </pc:spChg>
        <pc:spChg chg="add del mod">
          <ac:chgData name="ESIVWEKPE EFEMINI" userId="010064504aa25993" providerId="LiveId" clId="{6808D817-3A86-43A4-B1EF-3862B23AE055}" dt="2025-10-20T19:37:26.856" v="342" actId="26606"/>
          <ac:spMkLst>
            <pc:docMk/>
            <pc:sldMk cId="133231766" sldId="299"/>
            <ac:spMk id="9" creationId="{B2A85AB6-BABA-0AEC-4F08-331E7B1FD794}"/>
          </ac:spMkLst>
        </pc:spChg>
        <pc:spChg chg="add del">
          <ac:chgData name="ESIVWEKPE EFEMINI" userId="010064504aa25993" providerId="LiveId" clId="{6808D817-3A86-43A4-B1EF-3862B23AE055}" dt="2025-10-20T19:37:26.856" v="342" actId="26606"/>
          <ac:spMkLst>
            <pc:docMk/>
            <pc:sldMk cId="133231766" sldId="299"/>
            <ac:spMk id="12" creationId="{56981798-4550-46DA-9172-4846E2FB66EC}"/>
          </ac:spMkLst>
        </pc:spChg>
        <pc:spChg chg="add del">
          <ac:chgData name="ESIVWEKPE EFEMINI" userId="010064504aa25993" providerId="LiveId" clId="{6808D817-3A86-43A4-B1EF-3862B23AE055}" dt="2025-10-20T19:37:26.856" v="342" actId="26606"/>
          <ac:spMkLst>
            <pc:docMk/>
            <pc:sldMk cId="133231766" sldId="299"/>
            <ac:spMk id="14" creationId="{D82EB7D3-3AD8-4ED1-9E1A-2906E14635E3}"/>
          </ac:spMkLst>
        </pc:spChg>
        <pc:spChg chg="add del">
          <ac:chgData name="ESIVWEKPE EFEMINI" userId="010064504aa25993" providerId="LiveId" clId="{6808D817-3A86-43A4-B1EF-3862B23AE055}" dt="2025-10-20T19:37:26.856" v="342" actId="26606"/>
          <ac:spMkLst>
            <pc:docMk/>
            <pc:sldMk cId="133231766" sldId="299"/>
            <ac:spMk id="16" creationId="{2D529E20-662F-4915-ACD7-970C026FDB7F}"/>
          </ac:spMkLst>
        </pc:spChg>
        <pc:picChg chg="add mod ord">
          <ac:chgData name="ESIVWEKPE EFEMINI" userId="010064504aa25993" providerId="LiveId" clId="{6808D817-3A86-43A4-B1EF-3862B23AE055}" dt="2025-10-20T19:37:51.003" v="381" actId="14100"/>
          <ac:picMkLst>
            <pc:docMk/>
            <pc:sldMk cId="133231766" sldId="299"/>
            <ac:picMk id="5" creationId="{AC8E0079-3580-34DB-BBCF-770804EEA590}"/>
          </ac:picMkLst>
        </pc:picChg>
      </pc:sldChg>
      <pc:sldChg chg="addSp delSp modSp new mod ord setBg">
        <pc:chgData name="ESIVWEKPE EFEMINI" userId="010064504aa25993" providerId="LiveId" clId="{6808D817-3A86-43A4-B1EF-3862B23AE055}" dt="2025-10-20T19:51:39.799" v="581"/>
        <pc:sldMkLst>
          <pc:docMk/>
          <pc:sldMk cId="3548892986" sldId="300"/>
        </pc:sldMkLst>
        <pc:spChg chg="del mod">
          <ac:chgData name="ESIVWEKPE EFEMINI" userId="010064504aa25993" providerId="LiveId" clId="{6808D817-3A86-43A4-B1EF-3862B23AE055}" dt="2025-10-20T19:46:56.632" v="558" actId="26606"/>
          <ac:spMkLst>
            <pc:docMk/>
            <pc:sldMk cId="3548892986" sldId="300"/>
            <ac:spMk id="2" creationId="{97E1DC65-FAA0-6033-DC85-C922C88E5E64}"/>
          </ac:spMkLst>
        </pc:spChg>
        <pc:spChg chg="del">
          <ac:chgData name="ESIVWEKPE EFEMINI" userId="010064504aa25993" providerId="LiveId" clId="{6808D817-3A86-43A4-B1EF-3862B23AE055}" dt="2025-10-20T19:46:11.796" v="554" actId="22"/>
          <ac:spMkLst>
            <pc:docMk/>
            <pc:sldMk cId="3548892986" sldId="300"/>
            <ac:spMk id="3" creationId="{9A3318D1-FE56-E787-E439-7AFECA84CE47}"/>
          </ac:spMkLst>
        </pc:spChg>
        <pc:spChg chg="add del mod">
          <ac:chgData name="ESIVWEKPE EFEMINI" userId="010064504aa25993" providerId="LiveId" clId="{6808D817-3A86-43A4-B1EF-3862B23AE055}" dt="2025-10-20T19:49:14.126" v="566"/>
          <ac:spMkLst>
            <pc:docMk/>
            <pc:sldMk cId="3548892986" sldId="300"/>
            <ac:spMk id="6" creationId="{4A65C634-F50B-8028-88E8-33F386BAAE16}"/>
          </ac:spMkLst>
        </pc:spChg>
        <pc:spChg chg="add mod">
          <ac:chgData name="ESIVWEKPE EFEMINI" userId="010064504aa25993" providerId="LiveId" clId="{6808D817-3A86-43A4-B1EF-3862B23AE055}" dt="2025-10-20T19:49:32.107" v="570" actId="113"/>
          <ac:spMkLst>
            <pc:docMk/>
            <pc:sldMk cId="3548892986" sldId="300"/>
            <ac:spMk id="7" creationId="{46D4A204-B7D8-04CE-D98D-CF205AF13C1B}"/>
          </ac:spMkLst>
        </pc:spChg>
        <pc:spChg chg="add mod">
          <ac:chgData name="ESIVWEKPE EFEMINI" userId="010064504aa25993" providerId="LiveId" clId="{6808D817-3A86-43A4-B1EF-3862B23AE055}" dt="2025-10-20T19:50:26.300" v="573" actId="2711"/>
          <ac:spMkLst>
            <pc:docMk/>
            <pc:sldMk cId="3548892986" sldId="300"/>
            <ac:spMk id="8" creationId="{132AADB8-8CB5-8E9E-2BF0-2D1BB6E48D5D}"/>
          </ac:spMkLst>
        </pc:spChg>
        <pc:spChg chg="add del">
          <ac:chgData name="ESIVWEKPE EFEMINI" userId="010064504aa25993" providerId="LiveId" clId="{6808D817-3A86-43A4-B1EF-3862B23AE055}" dt="2025-10-20T19:46:56.632" v="558" actId="26606"/>
          <ac:spMkLst>
            <pc:docMk/>
            <pc:sldMk cId="3548892986" sldId="300"/>
            <ac:spMk id="9" creationId="{4B9F35BE-AA0D-1F31-DDF0-FE6DD0580098}"/>
          </ac:spMkLst>
        </pc:spChg>
        <pc:spChg chg="add mod">
          <ac:chgData name="ESIVWEKPE EFEMINI" userId="010064504aa25993" providerId="LiveId" clId="{6808D817-3A86-43A4-B1EF-3862B23AE055}" dt="2025-10-20T19:51:24.721" v="578" actId="14100"/>
          <ac:spMkLst>
            <pc:docMk/>
            <pc:sldMk cId="3548892986" sldId="300"/>
            <ac:spMk id="10" creationId="{5F131B49-C35A-3174-1B69-5B91CD634FBC}"/>
          </ac:spMkLst>
        </pc:spChg>
        <pc:spChg chg="add">
          <ac:chgData name="ESIVWEKPE EFEMINI" userId="010064504aa25993" providerId="LiveId" clId="{6808D817-3A86-43A4-B1EF-3862B23AE055}" dt="2025-10-20T19:46:56.632" v="558" actId="26606"/>
          <ac:spMkLst>
            <pc:docMk/>
            <pc:sldMk cId="3548892986" sldId="300"/>
            <ac:spMk id="14" creationId="{388DD50E-1D2D-48C6-A470-79FB7F337F8A}"/>
          </ac:spMkLst>
        </pc:spChg>
        <pc:spChg chg="add">
          <ac:chgData name="ESIVWEKPE EFEMINI" userId="010064504aa25993" providerId="LiveId" clId="{6808D817-3A86-43A4-B1EF-3862B23AE055}" dt="2025-10-20T19:46:56.632" v="558" actId="26606"/>
          <ac:spMkLst>
            <pc:docMk/>
            <pc:sldMk cId="3548892986" sldId="300"/>
            <ac:spMk id="16" creationId="{4F78DAAE-B0C3-49A3-8AB1-AD2FF0E3686F}"/>
          </ac:spMkLst>
        </pc:spChg>
        <pc:spChg chg="add">
          <ac:chgData name="ESIVWEKPE EFEMINI" userId="010064504aa25993" providerId="LiveId" clId="{6808D817-3A86-43A4-B1EF-3862B23AE055}" dt="2025-10-20T19:46:56.632" v="558" actId="26606"/>
          <ac:spMkLst>
            <pc:docMk/>
            <pc:sldMk cId="3548892986" sldId="300"/>
            <ac:spMk id="18" creationId="{F6A8A81D-3338-4B0F-A26F-A3D259D27681}"/>
          </ac:spMkLst>
        </pc:spChg>
        <pc:spChg chg="add">
          <ac:chgData name="ESIVWEKPE EFEMINI" userId="010064504aa25993" providerId="LiveId" clId="{6808D817-3A86-43A4-B1EF-3862B23AE055}" dt="2025-10-20T19:46:56.632" v="558" actId="26606"/>
          <ac:spMkLst>
            <pc:docMk/>
            <pc:sldMk cId="3548892986" sldId="300"/>
            <ac:spMk id="20" creationId="{40155665-7CE2-4939-AE5E-020DC1D20753}"/>
          </ac:spMkLst>
        </pc:spChg>
        <pc:picChg chg="add mod ord">
          <ac:chgData name="ESIVWEKPE EFEMINI" userId="010064504aa25993" providerId="LiveId" clId="{6808D817-3A86-43A4-B1EF-3862B23AE055}" dt="2025-10-20T19:51:32.287" v="579" actId="14100"/>
          <ac:picMkLst>
            <pc:docMk/>
            <pc:sldMk cId="3548892986" sldId="300"/>
            <ac:picMk id="5" creationId="{0E77BA38-69F2-775E-305D-FBCCC7850AF7}"/>
          </ac:picMkLst>
        </pc:picChg>
      </pc:sldChg>
      <pc:sldChg chg="modSp new mod">
        <pc:chgData name="ESIVWEKPE EFEMINI" userId="010064504aa25993" providerId="LiveId" clId="{6808D817-3A86-43A4-B1EF-3862B23AE055}" dt="2025-10-20T20:08:04.762" v="732"/>
        <pc:sldMkLst>
          <pc:docMk/>
          <pc:sldMk cId="3874605475" sldId="301"/>
        </pc:sldMkLst>
        <pc:spChg chg="mod">
          <ac:chgData name="ESIVWEKPE EFEMINI" userId="010064504aa25993" providerId="LiveId" clId="{6808D817-3A86-43A4-B1EF-3862B23AE055}" dt="2025-10-20T19:53:59.776" v="589" actId="20577"/>
          <ac:spMkLst>
            <pc:docMk/>
            <pc:sldMk cId="3874605475" sldId="301"/>
            <ac:spMk id="2" creationId="{018E591D-DE75-8A52-8CB7-3E26AE6CE7F6}"/>
          </ac:spMkLst>
        </pc:spChg>
        <pc:spChg chg="mod">
          <ac:chgData name="ESIVWEKPE EFEMINI" userId="010064504aa25993" providerId="LiveId" clId="{6808D817-3A86-43A4-B1EF-3862B23AE055}" dt="2025-10-20T20:08:04.762" v="732"/>
          <ac:spMkLst>
            <pc:docMk/>
            <pc:sldMk cId="3874605475" sldId="301"/>
            <ac:spMk id="3" creationId="{B02B708E-C7CC-0875-60C1-C15DCBF424DC}"/>
          </ac:spMkLst>
        </pc:spChg>
      </pc:sldChg>
      <pc:sldChg chg="addSp modSp new mod setBg">
        <pc:chgData name="ESIVWEKPE EFEMINI" userId="010064504aa25993" providerId="LiveId" clId="{6808D817-3A86-43A4-B1EF-3862B23AE055}" dt="2025-10-20T20:00:25.944" v="716" actId="20577"/>
        <pc:sldMkLst>
          <pc:docMk/>
          <pc:sldMk cId="2629699331" sldId="302"/>
        </pc:sldMkLst>
        <pc:spChg chg="mod">
          <ac:chgData name="ESIVWEKPE EFEMINI" userId="010064504aa25993" providerId="LiveId" clId="{6808D817-3A86-43A4-B1EF-3862B23AE055}" dt="2025-10-20T19:59:15.877" v="703" actId="20577"/>
          <ac:spMkLst>
            <pc:docMk/>
            <pc:sldMk cId="2629699331" sldId="302"/>
            <ac:spMk id="2" creationId="{F2E5AF12-1DA5-4C5F-DA78-9196CB1094E2}"/>
          </ac:spMkLst>
        </pc:spChg>
        <pc:spChg chg="add mod">
          <ac:chgData name="ESIVWEKPE EFEMINI" userId="010064504aa25993" providerId="LiveId" clId="{6808D817-3A86-43A4-B1EF-3862B23AE055}" dt="2025-10-20T19:59:23.121" v="705" actId="767"/>
          <ac:spMkLst>
            <pc:docMk/>
            <pc:sldMk cId="2629699331" sldId="302"/>
            <ac:spMk id="3" creationId="{7A061CFE-AD70-FA5F-CFC4-99157500E0FE}"/>
          </ac:spMkLst>
        </pc:spChg>
        <pc:spChg chg="add mod">
          <ac:chgData name="ESIVWEKPE EFEMINI" userId="010064504aa25993" providerId="LiveId" clId="{6808D817-3A86-43A4-B1EF-3862B23AE055}" dt="2025-10-20T20:00:25.944" v="716" actId="20577"/>
          <ac:spMkLst>
            <pc:docMk/>
            <pc:sldMk cId="2629699331" sldId="302"/>
            <ac:spMk id="4" creationId="{4F9D3AF5-F3CD-2370-67FC-742CF3D07015}"/>
          </ac:spMkLst>
        </pc:spChg>
        <pc:spChg chg="add">
          <ac:chgData name="ESIVWEKPE EFEMINI" userId="010064504aa25993" providerId="LiveId" clId="{6808D817-3A86-43A4-B1EF-3862B23AE055}" dt="2025-10-20T19:57:18.973" v="623" actId="26606"/>
          <ac:spMkLst>
            <pc:docMk/>
            <pc:sldMk cId="2629699331" sldId="302"/>
            <ac:spMk id="11" creationId="{73C0A186-7444-4460-9C37-532E7671E99E}"/>
          </ac:spMkLst>
        </pc:spChg>
        <pc:spChg chg="add">
          <ac:chgData name="ESIVWEKPE EFEMINI" userId="010064504aa25993" providerId="LiveId" clId="{6808D817-3A86-43A4-B1EF-3862B23AE055}" dt="2025-10-20T19:57:18.973" v="623" actId="26606"/>
          <ac:spMkLst>
            <pc:docMk/>
            <pc:sldMk cId="2629699331" sldId="302"/>
            <ac:spMk id="13" creationId="{712E451E-151A-4910-BF41-6A040B65982B}"/>
          </ac:spMkLst>
        </pc:spChg>
        <pc:spChg chg="add">
          <ac:chgData name="ESIVWEKPE EFEMINI" userId="010064504aa25993" providerId="LiveId" clId="{6808D817-3A86-43A4-B1EF-3862B23AE055}" dt="2025-10-20T19:57:18.973" v="623" actId="26606"/>
          <ac:spMkLst>
            <pc:docMk/>
            <pc:sldMk cId="2629699331" sldId="302"/>
            <ac:spMk id="15" creationId="{C296EFE4-A70C-4388-9A15-3F657B6615FD}"/>
          </ac:spMkLst>
        </pc:spChg>
        <pc:spChg chg="add">
          <ac:chgData name="ESIVWEKPE EFEMINI" userId="010064504aa25993" providerId="LiveId" clId="{6808D817-3A86-43A4-B1EF-3862B23AE055}" dt="2025-10-20T19:57:18.973" v="623" actId="26606"/>
          <ac:spMkLst>
            <pc:docMk/>
            <pc:sldMk cId="2629699331" sldId="302"/>
            <ac:spMk id="17" creationId="{425EBAFC-9388-432A-BCFD-EEA2F410D8EC}"/>
          </ac:spMkLst>
        </pc:spChg>
        <pc:grpChg chg="add">
          <ac:chgData name="ESIVWEKPE EFEMINI" userId="010064504aa25993" providerId="LiveId" clId="{6808D817-3A86-43A4-B1EF-3862B23AE055}" dt="2025-10-20T19:57:18.973" v="623" actId="26606"/>
          <ac:grpSpMkLst>
            <pc:docMk/>
            <pc:sldMk cId="2629699331" sldId="302"/>
            <ac:grpSpMk id="7" creationId="{93E10248-AF0E-477D-B4D2-47C02CE4E353}"/>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10/20/2025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dirty="0"/>
              <a:t>6/6/2019</a:t>
            </a: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6/6/2019</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6/6/2019</a:t>
            </a:r>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dirty="0"/>
              <a:t>6/6/2019</a:t>
            </a: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474133" y="0"/>
            <a:ext cx="11243734" cy="5909733"/>
          </a:xfrm>
          <a:prstGeom prst="rect">
            <a:avLst/>
          </a:prstGeom>
          <a:solidFill>
            <a:schemeClr val="tx1">
              <a:lumMod val="75000"/>
              <a:lumOff val="25000"/>
            </a:schemeClr>
          </a:solidFill>
          <a:ln>
            <a:solidFill>
              <a:schemeClr val="bg1">
                <a:lumMod val="95000"/>
              </a:schemeClr>
            </a:solidFill>
          </a:ln>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720645" y="2654710"/>
            <a:ext cx="8261554" cy="2122671"/>
          </a:xfrm>
        </p:spPr>
        <p:txBody>
          <a:bodyPr>
            <a:normAutofit/>
          </a:bodyPr>
          <a:lstStyle/>
          <a:p>
            <a:r>
              <a:rPr lang="en-US" sz="1600" dirty="0"/>
              <a:t>Exploratory Data Analysis (EDA) Report</a:t>
            </a:r>
            <a:br>
              <a:rPr lang="en-US" sz="1600" dirty="0"/>
            </a:br>
            <a:br>
              <a:rPr lang="en-US" sz="1600" dirty="0"/>
            </a:br>
            <a:r>
              <a:rPr lang="en-US" sz="1600" dirty="0"/>
              <a:t>Esivwekpe Efemini</a:t>
            </a:r>
            <a:br>
              <a:rPr lang="en-US" sz="1600" dirty="0"/>
            </a:br>
            <a:r>
              <a:rPr lang="en-US" sz="1600" dirty="0"/>
              <a:t>09/10/2025</a:t>
            </a:r>
            <a:br>
              <a:rPr lang="en-US" sz="1600" dirty="0"/>
            </a:br>
            <a:endParaRPr lang="en-US" sz="1600" dirty="0">
              <a:solidFill>
                <a:srgbClr val="FFFFFF"/>
              </a:solidFill>
              <a:latin typeface="Calibri" panose="020F0502020204030204" pitchFamily="34" charset="0"/>
              <a:cs typeface="Calibri" panose="020F0502020204030204" pitchFamily="34" charset="0"/>
            </a:endParaRPr>
          </a:p>
        </p:txBody>
      </p:sp>
      <p:sp>
        <p:nvSpPr>
          <p:cNvPr id="52" name="Rectangle 51">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D594EA1F-2C84-1909-E4C6-3F14FD3C7D0B}"/>
              </a:ext>
            </a:extLst>
          </p:cNvPr>
          <p:cNvSpPr txBox="1"/>
          <p:nvPr/>
        </p:nvSpPr>
        <p:spPr>
          <a:xfrm>
            <a:off x="1607419" y="798897"/>
            <a:ext cx="9336505" cy="1754326"/>
          </a:xfrm>
          <a:prstGeom prst="rect">
            <a:avLst/>
          </a:prstGeom>
          <a:noFill/>
        </p:spPr>
        <p:txBody>
          <a:bodyPr wrap="square" rtlCol="0">
            <a:spAutoFit/>
          </a:bodyPr>
          <a:lstStyle/>
          <a:p>
            <a:r>
              <a:rPr lang="en-US" sz="3600" b="1" dirty="0">
                <a:solidFill>
                  <a:schemeClr val="bg2"/>
                </a:solidFill>
                <a:latin typeface="Arial" panose="020B0604020202020204" pitchFamily="34" charset="0"/>
                <a:cs typeface="Arial" panose="020B0604020202020204" pitchFamily="34" charset="0"/>
              </a:rPr>
              <a:t>Title:</a:t>
            </a:r>
            <a:r>
              <a:rPr lang="en-US" sz="3600" dirty="0">
                <a:solidFill>
                  <a:schemeClr val="bg2"/>
                </a:solidFill>
                <a:latin typeface="Arial" panose="020B0604020202020204" pitchFamily="34" charset="0"/>
                <a:cs typeface="Arial" panose="020B0604020202020204" pitchFamily="34" charset="0"/>
              </a:rPr>
              <a:t> Cohort Analysis for Assessing Customer Retention in the E-commerce Industry</a:t>
            </a:r>
            <a:endParaRPr lang="en-US" sz="3600" dirty="0">
              <a:solidFill>
                <a:schemeClr val="bg2"/>
              </a:solidFill>
            </a:endParaRPr>
          </a:p>
        </p:txBody>
      </p:sp>
    </p:spTree>
    <p:extLst>
      <p:ext uri="{BB962C8B-B14F-4D97-AF65-F5344CB8AC3E}">
        <p14:creationId xmlns:p14="http://schemas.microsoft.com/office/powerpoint/2010/main" val="2306583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329E83-41B4-E7EA-78D7-329825DF2213}"/>
              </a:ext>
            </a:extLst>
          </p:cNvPr>
          <p:cNvSpPr txBox="1"/>
          <p:nvPr/>
        </p:nvSpPr>
        <p:spPr>
          <a:xfrm>
            <a:off x="433137" y="202131"/>
            <a:ext cx="9837019" cy="369332"/>
          </a:xfrm>
          <a:prstGeom prst="rect">
            <a:avLst/>
          </a:prstGeom>
          <a:noFill/>
        </p:spPr>
        <p:txBody>
          <a:bodyPr wrap="square" rtlCol="0">
            <a:spAutoFit/>
          </a:bodyPr>
          <a:lstStyle/>
          <a:p>
            <a:r>
              <a:rPr lang="en-US" b="1" dirty="0"/>
              <a:t>Total customers and repeat buyers</a:t>
            </a:r>
            <a:endParaRPr lang="en-US" dirty="0"/>
          </a:p>
        </p:txBody>
      </p:sp>
      <p:pic>
        <p:nvPicPr>
          <p:cNvPr id="5" name="Picture 4">
            <a:extLst>
              <a:ext uri="{FF2B5EF4-FFF2-40B4-BE49-F238E27FC236}">
                <a16:creationId xmlns:a16="http://schemas.microsoft.com/office/drawing/2014/main" id="{84A3E5FD-7E88-CD26-3A8A-BB886EDAAD66}"/>
              </a:ext>
            </a:extLst>
          </p:cNvPr>
          <p:cNvPicPr>
            <a:picLocks noChangeAspect="1"/>
          </p:cNvPicPr>
          <p:nvPr/>
        </p:nvPicPr>
        <p:blipFill>
          <a:blip r:embed="rId2"/>
          <a:stretch>
            <a:fillRect/>
          </a:stretch>
        </p:blipFill>
        <p:spPr>
          <a:xfrm>
            <a:off x="539015" y="715847"/>
            <a:ext cx="5092962" cy="2476627"/>
          </a:xfrm>
          <a:prstGeom prst="rect">
            <a:avLst/>
          </a:prstGeom>
        </p:spPr>
      </p:pic>
      <p:pic>
        <p:nvPicPr>
          <p:cNvPr id="8" name="Picture 7">
            <a:extLst>
              <a:ext uri="{FF2B5EF4-FFF2-40B4-BE49-F238E27FC236}">
                <a16:creationId xmlns:a16="http://schemas.microsoft.com/office/drawing/2014/main" id="{A8CE6350-3FEA-2460-55FF-B104A8AF8066}"/>
              </a:ext>
            </a:extLst>
          </p:cNvPr>
          <p:cNvPicPr>
            <a:picLocks noChangeAspect="1"/>
          </p:cNvPicPr>
          <p:nvPr/>
        </p:nvPicPr>
        <p:blipFill>
          <a:blip r:embed="rId3"/>
          <a:stretch>
            <a:fillRect/>
          </a:stretch>
        </p:blipFill>
        <p:spPr>
          <a:xfrm>
            <a:off x="433137" y="3708238"/>
            <a:ext cx="5581937" cy="3149762"/>
          </a:xfrm>
          <a:prstGeom prst="rect">
            <a:avLst/>
          </a:prstGeom>
        </p:spPr>
      </p:pic>
      <p:sp>
        <p:nvSpPr>
          <p:cNvPr id="9" name="TextBox 8">
            <a:extLst>
              <a:ext uri="{FF2B5EF4-FFF2-40B4-BE49-F238E27FC236}">
                <a16:creationId xmlns:a16="http://schemas.microsoft.com/office/drawing/2014/main" id="{E4C20804-AE19-2479-2D19-2BA3588D7C3D}"/>
              </a:ext>
            </a:extLst>
          </p:cNvPr>
          <p:cNvSpPr txBox="1"/>
          <p:nvPr/>
        </p:nvSpPr>
        <p:spPr>
          <a:xfrm>
            <a:off x="6304547" y="571463"/>
            <a:ext cx="5524901" cy="1200329"/>
          </a:xfrm>
          <a:prstGeom prst="rect">
            <a:avLst/>
          </a:prstGeom>
          <a:noFill/>
        </p:spPr>
        <p:txBody>
          <a:bodyPr wrap="square" rtlCol="0">
            <a:spAutoFit/>
          </a:bodyPr>
          <a:lstStyle/>
          <a:p>
            <a:r>
              <a:rPr lang="en-US" dirty="0"/>
              <a:t>So Out of 4372 customers, 3716 (85%) made more than one purchase .This indicates that </a:t>
            </a:r>
            <a:r>
              <a:rPr lang="en-US" dirty="0" err="1"/>
              <a:t>tye</a:t>
            </a:r>
            <a:r>
              <a:rPr lang="en-US" dirty="0"/>
              <a:t> retention is above moderate. Average orders per customer = 4.80</a:t>
            </a:r>
          </a:p>
        </p:txBody>
      </p:sp>
    </p:spTree>
    <p:extLst>
      <p:ext uri="{BB962C8B-B14F-4D97-AF65-F5344CB8AC3E}">
        <p14:creationId xmlns:p14="http://schemas.microsoft.com/office/powerpoint/2010/main" val="3055183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D1EBA-24CA-6615-A010-279077652D02}"/>
              </a:ext>
            </a:extLst>
          </p:cNvPr>
          <p:cNvSpPr>
            <a:spLocks noGrp="1"/>
          </p:cNvSpPr>
          <p:nvPr>
            <p:ph type="title"/>
          </p:nvPr>
        </p:nvSpPr>
        <p:spPr>
          <a:xfrm>
            <a:off x="1154954" y="973668"/>
            <a:ext cx="8761413" cy="706964"/>
          </a:xfrm>
        </p:spPr>
        <p:txBody>
          <a:bodyPr>
            <a:normAutofit/>
          </a:bodyPr>
          <a:lstStyle/>
          <a:p>
            <a:r>
              <a:rPr lang="en-US" sz="3300">
                <a:solidFill>
                  <a:srgbClr val="EBEBEB"/>
                </a:solidFill>
              </a:rPr>
              <a:t>📊 Customer Retention Analysis Summary</a:t>
            </a:r>
          </a:p>
        </p:txBody>
      </p:sp>
      <p:sp>
        <p:nvSpPr>
          <p:cNvPr id="3" name="Content Placeholder 2">
            <a:extLst>
              <a:ext uri="{FF2B5EF4-FFF2-40B4-BE49-F238E27FC236}">
                <a16:creationId xmlns:a16="http://schemas.microsoft.com/office/drawing/2014/main" id="{F556F7F7-F439-635F-5937-A8952E101B7D}"/>
              </a:ext>
            </a:extLst>
          </p:cNvPr>
          <p:cNvSpPr>
            <a:spLocks noGrp="1"/>
          </p:cNvSpPr>
          <p:nvPr>
            <p:ph idx="1"/>
          </p:nvPr>
        </p:nvSpPr>
        <p:spPr>
          <a:xfrm>
            <a:off x="189571" y="2263699"/>
            <a:ext cx="4248614" cy="5497549"/>
          </a:xfrm>
        </p:spPr>
        <p:txBody>
          <a:bodyPr anchor="ctr">
            <a:normAutofit/>
          </a:bodyPr>
          <a:lstStyle/>
          <a:p>
            <a:pPr marL="0" indent="0">
              <a:buNone/>
            </a:pPr>
            <a:r>
              <a:rPr lang="en-US" sz="1600" dirty="0">
                <a:latin typeface="Arial" panose="020B0604020202020204" pitchFamily="34" charset="0"/>
                <a:cs typeface="Arial" panose="020B0604020202020204" pitchFamily="34" charset="0"/>
              </a:rPr>
              <a:t>We conducted a </a:t>
            </a:r>
            <a:r>
              <a:rPr lang="en-US" sz="1600" b="1" dirty="0">
                <a:latin typeface="Arial" panose="020B0604020202020204" pitchFamily="34" charset="0"/>
                <a:cs typeface="Arial" panose="020B0604020202020204" pitchFamily="34" charset="0"/>
              </a:rPr>
              <a:t>cohort analysis</a:t>
            </a:r>
            <a:r>
              <a:rPr lang="en-US" sz="1600" dirty="0">
                <a:latin typeface="Arial" panose="020B0604020202020204" pitchFamily="34" charset="0"/>
                <a:cs typeface="Arial" panose="020B0604020202020204" pitchFamily="34" charset="0"/>
              </a:rPr>
              <a:t> to understand how customer retention evolves over time. Each row in the table represents a group of customers who made their first purchase in a given month (the </a:t>
            </a:r>
            <a:r>
              <a:rPr lang="en-US" sz="1600" b="1" dirty="0" err="1">
                <a:latin typeface="Arial" panose="020B0604020202020204" pitchFamily="34" charset="0"/>
                <a:cs typeface="Arial" panose="020B0604020202020204" pitchFamily="34" charset="0"/>
              </a:rPr>
              <a:t>CohortMonth</a:t>
            </a:r>
            <a:r>
              <a:rPr lang="en-US" sz="1600" dirty="0">
                <a:latin typeface="Arial" panose="020B0604020202020204" pitchFamily="34" charset="0"/>
                <a:cs typeface="Arial" panose="020B0604020202020204" pitchFamily="34" charset="0"/>
              </a:rPr>
              <a:t>). Each column shows a percentage of how many of those customers returned in subsequent months (the </a:t>
            </a:r>
            <a:r>
              <a:rPr lang="en-US" sz="1600" b="1" dirty="0" err="1">
                <a:latin typeface="Arial" panose="020B0604020202020204" pitchFamily="34" charset="0"/>
                <a:cs typeface="Arial" panose="020B0604020202020204" pitchFamily="34" charset="0"/>
              </a:rPr>
              <a:t>CohortIndex</a:t>
            </a:r>
            <a:r>
              <a:rPr lang="en-US" sz="1600" dirty="0">
                <a:latin typeface="Arial" panose="020B0604020202020204" pitchFamily="34" charset="0"/>
                <a:cs typeface="Arial" panose="020B0604020202020204" pitchFamily="34" charset="0"/>
              </a:rPr>
              <a:t>, or months since first purchase</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p:txBody>
      </p:sp>
      <p:pic>
        <p:nvPicPr>
          <p:cNvPr id="5" name="Picture 4" descr="A chart with numbers and a number of percentages&#10;&#10;AI-generated content may be incorrect.">
            <a:extLst>
              <a:ext uri="{FF2B5EF4-FFF2-40B4-BE49-F238E27FC236}">
                <a16:creationId xmlns:a16="http://schemas.microsoft.com/office/drawing/2014/main" id="{BDC75761-7BA6-3259-DD73-628DF78412BE}"/>
              </a:ext>
            </a:extLst>
          </p:cNvPr>
          <p:cNvPicPr>
            <a:picLocks noChangeAspect="1"/>
          </p:cNvPicPr>
          <p:nvPr/>
        </p:nvPicPr>
        <p:blipFill>
          <a:blip r:embed="rId2"/>
          <a:stretch>
            <a:fillRect/>
          </a:stretch>
        </p:blipFill>
        <p:spPr>
          <a:xfrm>
            <a:off x="4538546" y="2263699"/>
            <a:ext cx="7463883" cy="4404730"/>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02884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A0C43-EECF-2108-F870-20AD44433E00}"/>
              </a:ext>
            </a:extLst>
          </p:cNvPr>
          <p:cNvSpPr>
            <a:spLocks noGrp="1"/>
          </p:cNvSpPr>
          <p:nvPr>
            <p:ph type="title"/>
          </p:nvPr>
        </p:nvSpPr>
        <p:spPr>
          <a:xfrm>
            <a:off x="1154954" y="973668"/>
            <a:ext cx="8761413" cy="706964"/>
          </a:xfrm>
        </p:spPr>
        <p:txBody>
          <a:bodyPr>
            <a:normAutofit fontScale="90000"/>
          </a:bodyPr>
          <a:lstStyle/>
          <a:p>
            <a:r>
              <a:rPr lang="en-US" dirty="0"/>
              <a:t>RFM Analysis – Segmenting Our Customers</a:t>
            </a:r>
            <a:endParaRPr lang="en-US" dirty="0">
              <a:solidFill>
                <a:srgbClr val="EBEBEB"/>
              </a:solidFill>
            </a:endParaRPr>
          </a:p>
        </p:txBody>
      </p:sp>
      <p:pic>
        <p:nvPicPr>
          <p:cNvPr id="5" name="Content Placeholder 4">
            <a:extLst>
              <a:ext uri="{FF2B5EF4-FFF2-40B4-BE49-F238E27FC236}">
                <a16:creationId xmlns:a16="http://schemas.microsoft.com/office/drawing/2014/main" id="{D1B07153-8C9D-4AA9-970D-65C201F6479F}"/>
              </a:ext>
            </a:extLst>
          </p:cNvPr>
          <p:cNvPicPr>
            <a:picLocks noChangeAspect="1"/>
          </p:cNvPicPr>
          <p:nvPr/>
        </p:nvPicPr>
        <p:blipFill>
          <a:blip r:embed="rId2"/>
          <a:stretch>
            <a:fillRect/>
          </a:stretch>
        </p:blipFill>
        <p:spPr>
          <a:xfrm>
            <a:off x="295664" y="2564780"/>
            <a:ext cx="4599722" cy="3958683"/>
          </a:xfrm>
          <a:prstGeom prst="roundRect">
            <a:avLst>
              <a:gd name="adj" fmla="val 1858"/>
            </a:avLst>
          </a:prstGeom>
          <a:effectLst>
            <a:outerShdw blurRad="50800" dist="50800" dir="5400000" algn="tl" rotWithShape="0">
              <a:srgbClr val="000000">
                <a:alpha val="43000"/>
              </a:srgbClr>
            </a:outerShdw>
          </a:effectLst>
        </p:spPr>
      </p:pic>
      <p:sp>
        <p:nvSpPr>
          <p:cNvPr id="9" name="Content Placeholder 8">
            <a:extLst>
              <a:ext uri="{FF2B5EF4-FFF2-40B4-BE49-F238E27FC236}">
                <a16:creationId xmlns:a16="http://schemas.microsoft.com/office/drawing/2014/main" id="{848886E7-BFAA-16DA-DF6B-6FBF24CC44DC}"/>
              </a:ext>
            </a:extLst>
          </p:cNvPr>
          <p:cNvSpPr>
            <a:spLocks noGrp="1"/>
          </p:cNvSpPr>
          <p:nvPr>
            <p:ph idx="1"/>
          </p:nvPr>
        </p:nvSpPr>
        <p:spPr>
          <a:xfrm>
            <a:off x="5129561" y="2810107"/>
            <a:ext cx="7062439" cy="3847171"/>
          </a:xfrm>
        </p:spPr>
        <p:txBody>
          <a:bodyPr anchor="ctr">
            <a:normAutofit/>
          </a:bodyPr>
          <a:lstStyle/>
          <a:p>
            <a:pPr marL="0" indent="0">
              <a:buNone/>
            </a:pPr>
            <a:r>
              <a:rPr lang="en-US" sz="1600" dirty="0">
                <a:latin typeface="Arial" panose="020B0604020202020204" pitchFamily="34" charset="0"/>
                <a:cs typeface="Arial" panose="020B0604020202020204" pitchFamily="34" charset="0"/>
              </a:rPr>
              <a:t>RFM stands for:</a:t>
            </a:r>
          </a:p>
          <a:p>
            <a:pPr marL="0" indent="0">
              <a:buNone/>
            </a:pPr>
            <a:r>
              <a:rPr lang="en-US" sz="1600" b="1" dirty="0">
                <a:latin typeface="Arial" panose="020B0604020202020204" pitchFamily="34" charset="0"/>
                <a:cs typeface="Arial" panose="020B0604020202020204" pitchFamily="34" charset="0"/>
              </a:rPr>
              <a:t>Recency</a:t>
            </a:r>
            <a:r>
              <a:rPr lang="en-US" sz="1600" dirty="0">
                <a:latin typeface="Arial" panose="020B0604020202020204" pitchFamily="34" charset="0"/>
                <a:cs typeface="Arial" panose="020B0604020202020204" pitchFamily="34" charset="0"/>
              </a:rPr>
              <a:t>: Days since last purchase (lower = more recent)</a:t>
            </a:r>
          </a:p>
          <a:p>
            <a:pPr marL="0" indent="0">
              <a:buNone/>
            </a:pPr>
            <a:r>
              <a:rPr lang="en-US" sz="1600" b="1" dirty="0">
                <a:latin typeface="Arial" panose="020B0604020202020204" pitchFamily="34" charset="0"/>
                <a:cs typeface="Arial" panose="020B0604020202020204" pitchFamily="34" charset="0"/>
              </a:rPr>
              <a:t>Frequency</a:t>
            </a:r>
            <a:r>
              <a:rPr lang="en-US" sz="1600" dirty="0">
                <a:latin typeface="Arial" panose="020B0604020202020204" pitchFamily="34" charset="0"/>
                <a:cs typeface="Arial" panose="020B0604020202020204" pitchFamily="34" charset="0"/>
              </a:rPr>
              <a:t>: Number of purchases (higher = more loyal)</a:t>
            </a:r>
          </a:p>
          <a:p>
            <a:pPr marL="0" indent="0">
              <a:buNone/>
            </a:pPr>
            <a:r>
              <a:rPr lang="en-US" sz="1600" b="1" dirty="0">
                <a:latin typeface="Arial" panose="020B0604020202020204" pitchFamily="34" charset="0"/>
                <a:cs typeface="Arial" panose="020B0604020202020204" pitchFamily="34" charset="0"/>
              </a:rPr>
              <a:t>Monetary</a:t>
            </a:r>
            <a:r>
              <a:rPr lang="en-US" sz="1600" dirty="0">
                <a:latin typeface="Arial" panose="020B0604020202020204" pitchFamily="34" charset="0"/>
                <a:cs typeface="Arial" panose="020B0604020202020204" pitchFamily="34" charset="0"/>
              </a:rPr>
              <a:t>: Total spend (higher = more valuable).</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Helps us </a:t>
            </a:r>
            <a:r>
              <a:rPr lang="en-US" sz="1600" b="1" dirty="0">
                <a:latin typeface="Arial" panose="020B0604020202020204" pitchFamily="34" charset="0"/>
                <a:cs typeface="Arial" panose="020B0604020202020204" pitchFamily="34" charset="0"/>
              </a:rPr>
              <a:t>identify VIPs, loyal customers, and at-risk segments,</a:t>
            </a:r>
            <a:r>
              <a:rPr lang="en-US" sz="1600" dirty="0">
                <a:latin typeface="Arial" panose="020B0604020202020204" pitchFamily="34" charset="0"/>
                <a:cs typeface="Arial" panose="020B0604020202020204" pitchFamily="34" charset="0"/>
              </a:rPr>
              <a:t> Enables </a:t>
            </a:r>
            <a:r>
              <a:rPr lang="en-US" sz="1600" b="1" dirty="0">
                <a:latin typeface="Arial" panose="020B0604020202020204" pitchFamily="34" charset="0"/>
                <a:cs typeface="Arial" panose="020B0604020202020204" pitchFamily="34" charset="0"/>
              </a:rPr>
              <a:t>targeted marketing</a:t>
            </a:r>
            <a:r>
              <a:rPr lang="en-US" sz="1600" dirty="0">
                <a:latin typeface="Arial" panose="020B0604020202020204" pitchFamily="34" charset="0"/>
                <a:cs typeface="Arial" panose="020B0604020202020204" pitchFamily="34" charset="0"/>
              </a:rPr>
              <a:t> and personalized engagement, Drives </a:t>
            </a:r>
            <a:r>
              <a:rPr lang="en-US" sz="1600" b="1" dirty="0">
                <a:latin typeface="Arial" panose="020B0604020202020204" pitchFamily="34" charset="0"/>
                <a:cs typeface="Arial" panose="020B0604020202020204" pitchFamily="34" charset="0"/>
              </a:rPr>
              <a:t>data-backed decisions</a:t>
            </a:r>
            <a:r>
              <a:rPr lang="en-US" sz="1600" dirty="0">
                <a:latin typeface="Arial" panose="020B0604020202020204" pitchFamily="34" charset="0"/>
                <a:cs typeface="Arial" panose="020B0604020202020204" pitchFamily="34" charset="0"/>
              </a:rPr>
              <a:t> for retention and growth</a:t>
            </a:r>
          </a:p>
          <a:p>
            <a:endParaRPr lang="en-US" dirty="0"/>
          </a:p>
        </p:txBody>
      </p:sp>
    </p:spTree>
    <p:extLst>
      <p:ext uri="{BB962C8B-B14F-4D97-AF65-F5344CB8AC3E}">
        <p14:creationId xmlns:p14="http://schemas.microsoft.com/office/powerpoint/2010/main" val="3629627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CD210-179B-CD14-EA09-FB5B1AC7C48C}"/>
              </a:ext>
            </a:extLst>
          </p:cNvPr>
          <p:cNvSpPr>
            <a:spLocks noGrp="1"/>
          </p:cNvSpPr>
          <p:nvPr>
            <p:ph type="title"/>
          </p:nvPr>
        </p:nvSpPr>
        <p:spPr>
          <a:xfrm>
            <a:off x="1154954" y="973668"/>
            <a:ext cx="8761413" cy="706964"/>
          </a:xfrm>
        </p:spPr>
        <p:txBody>
          <a:bodyPr>
            <a:normAutofit/>
          </a:bodyPr>
          <a:lstStyle/>
          <a:p>
            <a:pPr>
              <a:lnSpc>
                <a:spcPct val="90000"/>
              </a:lnSpc>
            </a:pPr>
            <a:r>
              <a:rPr lang="en-US" sz="2500">
                <a:solidFill>
                  <a:srgbClr val="EBEBEB"/>
                </a:solidFill>
                <a:latin typeface="Arial" panose="020B0604020202020204" pitchFamily="34" charset="0"/>
                <a:cs typeface="Arial" panose="020B0604020202020204" pitchFamily="34" charset="0"/>
              </a:rPr>
              <a:t>Determining Optimal Customer Segments with K-Means</a:t>
            </a:r>
            <a:endParaRPr lang="en-US" sz="2500" dirty="0">
              <a:solidFill>
                <a:srgbClr val="EBEBEB"/>
              </a:solidFill>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A007B669-B282-8E55-F345-6FC7DE524548}"/>
              </a:ext>
            </a:extLst>
          </p:cNvPr>
          <p:cNvPicPr>
            <a:picLocks noChangeAspect="1"/>
          </p:cNvPicPr>
          <p:nvPr/>
        </p:nvPicPr>
        <p:blipFill>
          <a:blip r:embed="rId2"/>
          <a:stretch>
            <a:fillRect/>
          </a:stretch>
        </p:blipFill>
        <p:spPr>
          <a:xfrm>
            <a:off x="256478" y="2497874"/>
            <a:ext cx="5240013" cy="3222702"/>
          </a:xfrm>
          <a:prstGeom prst="roundRect">
            <a:avLst>
              <a:gd name="adj" fmla="val 0"/>
            </a:avLst>
          </a:prstGeom>
          <a:effectLst>
            <a:outerShdw blurRad="50800" dist="50800" dir="5400000" algn="tl" rotWithShape="0">
              <a:srgbClr val="000000">
                <a:alpha val="43000"/>
              </a:srgbClr>
            </a:outerShdw>
          </a:effectLst>
        </p:spPr>
      </p:pic>
      <p:pic>
        <p:nvPicPr>
          <p:cNvPr id="7" name="Content Placeholder 6">
            <a:extLst>
              <a:ext uri="{FF2B5EF4-FFF2-40B4-BE49-F238E27FC236}">
                <a16:creationId xmlns:a16="http://schemas.microsoft.com/office/drawing/2014/main" id="{60539B51-BFC2-4C9F-B4DF-F067D1CF1FC0}"/>
              </a:ext>
            </a:extLst>
          </p:cNvPr>
          <p:cNvPicPr>
            <a:picLocks noGrp="1" noChangeAspect="1"/>
          </p:cNvPicPr>
          <p:nvPr>
            <p:ph idx="1"/>
          </p:nvPr>
        </p:nvPicPr>
        <p:blipFill>
          <a:blip r:embed="rId3"/>
          <a:stretch>
            <a:fillRect/>
          </a:stretch>
        </p:blipFill>
        <p:spPr>
          <a:xfrm>
            <a:off x="6356195" y="2375211"/>
            <a:ext cx="5579327" cy="3345365"/>
          </a:xfrm>
          <a:prstGeom prst="rect">
            <a:avLst/>
          </a:prstGeom>
        </p:spPr>
      </p:pic>
      <p:sp>
        <p:nvSpPr>
          <p:cNvPr id="17" name="TextBox 16">
            <a:extLst>
              <a:ext uri="{FF2B5EF4-FFF2-40B4-BE49-F238E27FC236}">
                <a16:creationId xmlns:a16="http://schemas.microsoft.com/office/drawing/2014/main" id="{6961ADD5-4A71-351D-D2E5-29F58D428C1A}"/>
              </a:ext>
            </a:extLst>
          </p:cNvPr>
          <p:cNvSpPr txBox="1"/>
          <p:nvPr/>
        </p:nvSpPr>
        <p:spPr>
          <a:xfrm>
            <a:off x="0" y="5809785"/>
            <a:ext cx="12032166" cy="646331"/>
          </a:xfrm>
          <a:prstGeom prst="rect">
            <a:avLst/>
          </a:prstGeom>
          <a:noFill/>
        </p:spPr>
        <p:txBody>
          <a:bodyPr wrap="square" rtlCol="0">
            <a:spAutoFit/>
          </a:bodyPr>
          <a:lstStyle/>
          <a:p>
            <a:r>
              <a:rPr lang="en-US" dirty="0"/>
              <a:t>Inertia measures are tightly grouped the clusters are while </a:t>
            </a:r>
            <a:r>
              <a:rPr lang="en-US" dirty="0" err="1"/>
              <a:t>sil</a:t>
            </a:r>
            <a:r>
              <a:rPr lang="en-US" dirty="0"/>
              <a:t> score measures are well separated the clusters are.</a:t>
            </a:r>
          </a:p>
        </p:txBody>
      </p:sp>
    </p:spTree>
    <p:extLst>
      <p:ext uri="{BB962C8B-B14F-4D97-AF65-F5344CB8AC3E}">
        <p14:creationId xmlns:p14="http://schemas.microsoft.com/office/powerpoint/2010/main" val="3639525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1565E-FE8D-DA06-0055-B4A043DE9C01}"/>
              </a:ext>
            </a:extLst>
          </p:cNvPr>
          <p:cNvSpPr>
            <a:spLocks noGrp="1"/>
          </p:cNvSpPr>
          <p:nvPr>
            <p:ph type="title"/>
          </p:nvPr>
        </p:nvSpPr>
        <p:spPr/>
        <p:txBody>
          <a:bodyPr/>
          <a:lstStyle/>
          <a:p>
            <a:r>
              <a:rPr lang="en-US" dirty="0"/>
              <a:t>Using the </a:t>
            </a:r>
            <a:r>
              <a:rPr lang="en-US" dirty="0" err="1"/>
              <a:t>YellowBrick</a:t>
            </a:r>
            <a:r>
              <a:rPr lang="en-US" dirty="0"/>
              <a:t> </a:t>
            </a:r>
            <a:r>
              <a:rPr lang="en-US" dirty="0" err="1"/>
              <a:t>Methid</a:t>
            </a:r>
            <a:endParaRPr lang="en-US" dirty="0"/>
          </a:p>
        </p:txBody>
      </p:sp>
      <p:pic>
        <p:nvPicPr>
          <p:cNvPr id="5" name="Content Placeholder 4">
            <a:extLst>
              <a:ext uri="{FF2B5EF4-FFF2-40B4-BE49-F238E27FC236}">
                <a16:creationId xmlns:a16="http://schemas.microsoft.com/office/drawing/2014/main" id="{AC8E0079-3580-34DB-BBCF-770804EEA590}"/>
              </a:ext>
            </a:extLst>
          </p:cNvPr>
          <p:cNvPicPr>
            <a:picLocks noGrp="1" noChangeAspect="1"/>
          </p:cNvPicPr>
          <p:nvPr>
            <p:ph idx="1"/>
          </p:nvPr>
        </p:nvPicPr>
        <p:blipFill>
          <a:blip r:embed="rId2"/>
          <a:stretch>
            <a:fillRect/>
          </a:stretch>
        </p:blipFill>
        <p:spPr>
          <a:xfrm>
            <a:off x="2341757" y="2378463"/>
            <a:ext cx="8564136" cy="3641337"/>
          </a:xfrm>
          <a:prstGeom prst="rect">
            <a:avLst/>
          </a:prstGeom>
        </p:spPr>
      </p:pic>
      <p:sp>
        <p:nvSpPr>
          <p:cNvPr id="6" name="TextBox 5">
            <a:extLst>
              <a:ext uri="{FF2B5EF4-FFF2-40B4-BE49-F238E27FC236}">
                <a16:creationId xmlns:a16="http://schemas.microsoft.com/office/drawing/2014/main" id="{F7D033E0-D605-E6B1-EED4-E6220CBB9968}"/>
              </a:ext>
            </a:extLst>
          </p:cNvPr>
          <p:cNvSpPr txBox="1"/>
          <p:nvPr/>
        </p:nvSpPr>
        <p:spPr>
          <a:xfrm>
            <a:off x="245327" y="6155473"/>
            <a:ext cx="11753385"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This method  combines both </a:t>
            </a:r>
            <a:r>
              <a:rPr lang="en-US" b="1" dirty="0">
                <a:latin typeface="Arial" panose="020B0604020202020204" pitchFamily="34" charset="0"/>
                <a:cs typeface="Arial" panose="020B0604020202020204" pitchFamily="34" charset="0"/>
              </a:rPr>
              <a:t>inertia</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visual interpretation</a:t>
            </a:r>
            <a:r>
              <a:rPr lang="en-US" dirty="0">
                <a:latin typeface="Arial" panose="020B0604020202020204" pitchFamily="34" charset="0"/>
                <a:cs typeface="Arial" panose="020B0604020202020204" pitchFamily="34" charset="0"/>
              </a:rPr>
              <a:t> into one intuitive plot, making it easier to spot the optimal number of clusters.</a:t>
            </a:r>
          </a:p>
        </p:txBody>
      </p:sp>
    </p:spTree>
    <p:extLst>
      <p:ext uri="{BB962C8B-B14F-4D97-AF65-F5344CB8AC3E}">
        <p14:creationId xmlns:p14="http://schemas.microsoft.com/office/powerpoint/2010/main" val="133231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76411ED-5314-4C9A-A717-DD5A041FAF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1CD0F23-A289-474D-AC8E-7B770AB4C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5CE986-4A76-4B58-8796-1E505901C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A screenshot of a graph&#10;&#10;AI-generated content may be incorrect.">
            <a:extLst>
              <a:ext uri="{FF2B5EF4-FFF2-40B4-BE49-F238E27FC236}">
                <a16:creationId xmlns:a16="http://schemas.microsoft.com/office/drawing/2014/main" id="{0C5510F5-E9AF-A217-BC1F-8B98B0A47AAF}"/>
              </a:ext>
            </a:extLst>
          </p:cNvPr>
          <p:cNvPicPr>
            <a:picLocks noChangeAspect="1"/>
          </p:cNvPicPr>
          <p:nvPr/>
        </p:nvPicPr>
        <p:blipFill>
          <a:blip r:embed="rId3"/>
          <a:stretch>
            <a:fillRect/>
          </a:stretch>
        </p:blipFill>
        <p:spPr>
          <a:xfrm>
            <a:off x="748161" y="1460810"/>
            <a:ext cx="7843715" cy="3635297"/>
          </a:xfrm>
          <a:prstGeom prst="rect">
            <a:avLst/>
          </a:prstGeom>
        </p:spPr>
      </p:pic>
      <p:sp>
        <p:nvSpPr>
          <p:cNvPr id="5" name="TextBox 4">
            <a:extLst>
              <a:ext uri="{FF2B5EF4-FFF2-40B4-BE49-F238E27FC236}">
                <a16:creationId xmlns:a16="http://schemas.microsoft.com/office/drawing/2014/main" id="{B9E044FB-CB2D-E731-D5BA-BCA45A1B69AA}"/>
              </a:ext>
            </a:extLst>
          </p:cNvPr>
          <p:cNvSpPr txBox="1"/>
          <p:nvPr/>
        </p:nvSpPr>
        <p:spPr>
          <a:xfrm>
            <a:off x="990329" y="289932"/>
            <a:ext cx="7283875" cy="461665"/>
          </a:xfrm>
          <a:prstGeom prst="rect">
            <a:avLst/>
          </a:prstGeom>
          <a:noFill/>
        </p:spPr>
        <p:txBody>
          <a:bodyPr wrap="square" rtlCol="0">
            <a:spAutoFit/>
          </a:bodyPr>
          <a:lstStyle/>
          <a:p>
            <a:r>
              <a:rPr lang="en-US" sz="2400" b="1" dirty="0"/>
              <a:t>PROFILE CLUSTERING</a:t>
            </a:r>
          </a:p>
        </p:txBody>
      </p:sp>
      <p:sp>
        <p:nvSpPr>
          <p:cNvPr id="6" name="TextBox 5">
            <a:extLst>
              <a:ext uri="{FF2B5EF4-FFF2-40B4-BE49-F238E27FC236}">
                <a16:creationId xmlns:a16="http://schemas.microsoft.com/office/drawing/2014/main" id="{FCC7DD35-7026-DB93-AF1C-04C7CCF458E1}"/>
              </a:ext>
            </a:extLst>
          </p:cNvPr>
          <p:cNvSpPr txBox="1"/>
          <p:nvPr/>
        </p:nvSpPr>
        <p:spPr>
          <a:xfrm>
            <a:off x="1068388" y="5263376"/>
            <a:ext cx="994901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Here, we have  now grouped the customers based on their contribution and patronage.</a:t>
            </a:r>
          </a:p>
        </p:txBody>
      </p:sp>
    </p:spTree>
    <p:extLst>
      <p:ext uri="{BB962C8B-B14F-4D97-AF65-F5344CB8AC3E}">
        <p14:creationId xmlns:p14="http://schemas.microsoft.com/office/powerpoint/2010/main" val="3168861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8" name="Rectangle 17">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a:extLst>
              <a:ext uri="{FF2B5EF4-FFF2-40B4-BE49-F238E27FC236}">
                <a16:creationId xmlns:a16="http://schemas.microsoft.com/office/drawing/2014/main" id="{0E77BA38-69F2-775E-305D-FBCCC7850AF7}"/>
              </a:ext>
            </a:extLst>
          </p:cNvPr>
          <p:cNvPicPr>
            <a:picLocks noGrp="1" noChangeAspect="1"/>
          </p:cNvPicPr>
          <p:nvPr>
            <p:ph idx="1"/>
          </p:nvPr>
        </p:nvPicPr>
        <p:blipFill>
          <a:blip r:embed="rId2"/>
          <a:stretch>
            <a:fillRect/>
          </a:stretch>
        </p:blipFill>
        <p:spPr>
          <a:xfrm>
            <a:off x="643466" y="994033"/>
            <a:ext cx="6660583" cy="4927265"/>
          </a:xfrm>
          <a:prstGeom prst="rect">
            <a:avLst/>
          </a:prstGeom>
        </p:spPr>
      </p:pic>
      <p:sp>
        <p:nvSpPr>
          <p:cNvPr id="7" name="TextBox 6">
            <a:extLst>
              <a:ext uri="{FF2B5EF4-FFF2-40B4-BE49-F238E27FC236}">
                <a16:creationId xmlns:a16="http://schemas.microsoft.com/office/drawing/2014/main" id="{46D4A204-B7D8-04CE-D98D-CF205AF13C1B}"/>
              </a:ext>
            </a:extLst>
          </p:cNvPr>
          <p:cNvSpPr txBox="1"/>
          <p:nvPr/>
        </p:nvSpPr>
        <p:spPr>
          <a:xfrm>
            <a:off x="747132" y="267629"/>
            <a:ext cx="9534292" cy="646331"/>
          </a:xfrm>
          <a:prstGeom prst="rect">
            <a:avLst/>
          </a:prstGeom>
          <a:noFill/>
        </p:spPr>
        <p:txBody>
          <a:bodyPr wrap="square" rtlCol="0">
            <a:spAutoFit/>
          </a:bodyPr>
          <a:lstStyle/>
          <a:p>
            <a:r>
              <a:rPr lang="en-US" b="1" dirty="0">
                <a:solidFill>
                  <a:schemeClr val="bg1"/>
                </a:solidFill>
              </a:rPr>
              <a:t>Customer Segments – RFM Analysis Insights</a:t>
            </a:r>
          </a:p>
          <a:p>
            <a:endParaRPr lang="en-US" b="1" dirty="0">
              <a:solidFill>
                <a:schemeClr val="bg1"/>
              </a:solidFill>
            </a:endParaRPr>
          </a:p>
        </p:txBody>
      </p:sp>
      <p:sp>
        <p:nvSpPr>
          <p:cNvPr id="8" name="TextBox 7">
            <a:extLst>
              <a:ext uri="{FF2B5EF4-FFF2-40B4-BE49-F238E27FC236}">
                <a16:creationId xmlns:a16="http://schemas.microsoft.com/office/drawing/2014/main" id="{132AADB8-8CB5-8E9E-2BF0-2D1BB6E48D5D}"/>
              </a:ext>
            </a:extLst>
          </p:cNvPr>
          <p:cNvSpPr txBox="1"/>
          <p:nvPr/>
        </p:nvSpPr>
        <p:spPr>
          <a:xfrm>
            <a:off x="7426712" y="1237785"/>
            <a:ext cx="4014439"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chart shows normalized Recency, Frequency, and Monetary (RFM) values across four key customer segments: VIPs, Loyal Regulars, At Risk/Lost, and V-VIPs</a:t>
            </a:r>
          </a:p>
        </p:txBody>
      </p:sp>
      <p:sp>
        <p:nvSpPr>
          <p:cNvPr id="10" name="TextBox 9">
            <a:extLst>
              <a:ext uri="{FF2B5EF4-FFF2-40B4-BE49-F238E27FC236}">
                <a16:creationId xmlns:a16="http://schemas.microsoft.com/office/drawing/2014/main" id="{5F131B49-C35A-3174-1B69-5B91CD634FBC}"/>
              </a:ext>
            </a:extLst>
          </p:cNvPr>
          <p:cNvSpPr txBox="1"/>
          <p:nvPr/>
        </p:nvSpPr>
        <p:spPr>
          <a:xfrm>
            <a:off x="7304050" y="2910468"/>
            <a:ext cx="4137102" cy="323165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V-VIPs:</a:t>
            </a:r>
          </a:p>
          <a:p>
            <a:pPr lvl="1"/>
            <a:r>
              <a:rPr lang="en-US" sz="1400" dirty="0">
                <a:latin typeface="Arial" panose="020B0604020202020204" pitchFamily="34" charset="0"/>
                <a:cs typeface="Arial" panose="020B0604020202020204" pitchFamily="34" charset="0"/>
              </a:rPr>
              <a:t>Highest frequency and monetary scores (both normalized to 1).</a:t>
            </a:r>
          </a:p>
          <a:p>
            <a:pPr lvl="1"/>
            <a:r>
              <a:rPr lang="en-US" sz="1400" dirty="0">
                <a:latin typeface="Arial" panose="020B0604020202020204" pitchFamily="34" charset="0"/>
                <a:cs typeface="Arial" panose="020B0604020202020204" pitchFamily="34" charset="0"/>
              </a:rPr>
              <a:t>Indicate extremely valuable, highly engaged customers with consistent purchases.</a:t>
            </a:r>
          </a:p>
          <a:p>
            <a:r>
              <a:rPr lang="en-US" sz="1400" dirty="0">
                <a:latin typeface="Arial" panose="020B0604020202020204" pitchFamily="34" charset="0"/>
                <a:cs typeface="Arial" panose="020B0604020202020204" pitchFamily="34" charset="0"/>
              </a:rPr>
              <a:t>VIPs:</a:t>
            </a:r>
          </a:p>
          <a:p>
            <a:pPr lvl="1"/>
            <a:r>
              <a:rPr lang="en-US" sz="1400" dirty="0">
                <a:latin typeface="Arial" panose="020B0604020202020204" pitchFamily="34" charset="0"/>
                <a:cs typeface="Arial" panose="020B0604020202020204" pitchFamily="34" charset="0"/>
              </a:rPr>
              <a:t>Moderate recency but strong frequency and spending patterns.</a:t>
            </a:r>
          </a:p>
          <a:p>
            <a:pPr lvl="1"/>
            <a:r>
              <a:rPr lang="en-US" sz="1400" dirty="0">
                <a:latin typeface="Arial" panose="020B0604020202020204" pitchFamily="34" charset="0"/>
                <a:cs typeface="Arial" panose="020B0604020202020204" pitchFamily="34" charset="0"/>
              </a:rPr>
              <a:t>Represent high-potential customers who could be nurtured into V-VIPs.</a:t>
            </a:r>
          </a:p>
          <a:p>
            <a:r>
              <a:rPr lang="en-US" sz="1400" dirty="0">
                <a:latin typeface="Arial" panose="020B0604020202020204" pitchFamily="34" charset="0"/>
                <a:cs typeface="Arial" panose="020B0604020202020204" pitchFamily="34" charset="0"/>
              </a:rPr>
              <a:t>Loyal Regulars:</a:t>
            </a:r>
          </a:p>
          <a:p>
            <a:pPr lvl="1"/>
            <a:r>
              <a:rPr lang="en-US" sz="1400" dirty="0">
                <a:latin typeface="Arial" panose="020B0604020202020204" pitchFamily="34" charset="0"/>
                <a:cs typeface="Arial" panose="020B0604020202020204" pitchFamily="34" charset="0"/>
              </a:rPr>
              <a:t>Balanced across all metrics but slightly lower on spending</a:t>
            </a:r>
            <a:r>
              <a:rPr lang="en-US" dirty="0"/>
              <a:t>.</a:t>
            </a:r>
          </a:p>
          <a:p>
            <a:endParaRPr lang="en-US" dirty="0"/>
          </a:p>
        </p:txBody>
      </p:sp>
    </p:spTree>
    <p:extLst>
      <p:ext uri="{BB962C8B-B14F-4D97-AF65-F5344CB8AC3E}">
        <p14:creationId xmlns:p14="http://schemas.microsoft.com/office/powerpoint/2010/main" val="3548892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591D-DE75-8A52-8CB7-3E26AE6CE7F6}"/>
              </a:ext>
            </a:extLst>
          </p:cNvPr>
          <p:cNvSpPr>
            <a:spLocks noGrp="1"/>
          </p:cNvSpPr>
          <p:nvPr>
            <p:ph type="title"/>
          </p:nvPr>
        </p:nvSpPr>
        <p:spPr/>
        <p:txBody>
          <a:bodyPr/>
          <a:lstStyle/>
          <a:p>
            <a:r>
              <a:rPr lang="en-US" sz="2800" b="1" dirty="0">
                <a:solidFill>
                  <a:schemeClr val="bg1"/>
                </a:solidFill>
                <a:latin typeface="Arial" panose="020B0604020202020204" pitchFamily="34" charset="0"/>
                <a:cs typeface="Arial" panose="020B0604020202020204" pitchFamily="34" charset="0"/>
              </a:rPr>
              <a:t>Retention Strategies by Customer Segment</a:t>
            </a:r>
          </a:p>
        </p:txBody>
      </p:sp>
      <p:sp>
        <p:nvSpPr>
          <p:cNvPr id="3" name="Content Placeholder 2">
            <a:extLst>
              <a:ext uri="{FF2B5EF4-FFF2-40B4-BE49-F238E27FC236}">
                <a16:creationId xmlns:a16="http://schemas.microsoft.com/office/drawing/2014/main" id="{B02B708E-C7CC-0875-60C1-C15DCBF424DC}"/>
              </a:ext>
            </a:extLst>
          </p:cNvPr>
          <p:cNvSpPr>
            <a:spLocks noGrp="1"/>
          </p:cNvSpPr>
          <p:nvPr>
            <p:ph idx="1"/>
          </p:nvPr>
        </p:nvSpPr>
        <p:spPr>
          <a:xfrm>
            <a:off x="914400" y="2520176"/>
            <a:ext cx="9066213" cy="3499624"/>
          </a:xfrm>
        </p:spPr>
        <p:txBody>
          <a:bodyPr/>
          <a:lstStyle/>
          <a:p>
            <a:pPr marL="0" indent="0">
              <a:buNone/>
            </a:pPr>
            <a:r>
              <a:rPr lang="en-US" dirty="0">
                <a:latin typeface="Arial" panose="020B0604020202020204" pitchFamily="34" charset="0"/>
                <a:cs typeface="Arial" panose="020B0604020202020204" pitchFamily="34" charset="0"/>
              </a:rPr>
              <a:t>At Risk / Lost Customers</a:t>
            </a:r>
          </a:p>
          <a:p>
            <a:r>
              <a:rPr lang="en-US" dirty="0"/>
              <a:t>Reach out with exclusive offers or seasonal discounts to reignite interest and encourage a fresh purchase.​</a:t>
            </a:r>
          </a:p>
          <a:p>
            <a:r>
              <a:rPr lang="en-US" dirty="0"/>
              <a:t>Ask for feedback with friendly surveys, showing genuine interest in their experience and improvement suggestions.​</a:t>
            </a:r>
          </a:p>
          <a:p>
            <a:r>
              <a:rPr lang="en-US" dirty="0"/>
              <a:t>Make reactivation simple—short emails, easy return policies, and limited-time “welcome back” incentives.</a:t>
            </a:r>
          </a:p>
          <a:p>
            <a:pPr>
              <a:buFont typeface="Arial" panose="020B0604020202020204" pitchFamily="34" charset="0"/>
              <a:buChar char="•"/>
            </a:pPr>
            <a:r>
              <a:rPr lang="en-US" dirty="0">
                <a:latin typeface="Arial" panose="020B0604020202020204" pitchFamily="34" charset="0"/>
                <a:cs typeface="Arial" panose="020B0604020202020204" pitchFamily="34" charset="0"/>
              </a:rPr>
              <a:t>.</a:t>
            </a:r>
          </a:p>
          <a:p>
            <a:endParaRPr lang="en-US" dirty="0"/>
          </a:p>
        </p:txBody>
      </p:sp>
    </p:spTree>
    <p:extLst>
      <p:ext uri="{BB962C8B-B14F-4D97-AF65-F5344CB8AC3E}">
        <p14:creationId xmlns:p14="http://schemas.microsoft.com/office/powerpoint/2010/main" val="3874605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80A399-BA2B-AC53-59CF-1D811B9FCB7D}"/>
              </a:ext>
            </a:extLst>
          </p:cNvPr>
          <p:cNvSpPr txBox="1"/>
          <p:nvPr/>
        </p:nvSpPr>
        <p:spPr>
          <a:xfrm>
            <a:off x="423746" y="1159727"/>
            <a:ext cx="10705171" cy="4154984"/>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800" b="1" dirty="0"/>
              <a:t>Loyal Regulars</a:t>
            </a:r>
          </a:p>
          <a:p>
            <a:endParaRPr lang="en-US" sz="2000" b="1" dirty="0"/>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Loyalty Programs: Reward consistent customers with points, special discounts, or exclusive deals to reinforce loyalty.​</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Upselling/Cross-selling: Introduce complementary products hoping to increase their spend per visit.​</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Community Engagement: Invite participation (reviews, social media, product feedback) to foster stronger brand connections.</a:t>
            </a:r>
          </a:p>
          <a:p>
            <a:endParaRPr lang="en-US" dirty="0"/>
          </a:p>
        </p:txBody>
      </p:sp>
    </p:spTree>
    <p:extLst>
      <p:ext uri="{BB962C8B-B14F-4D97-AF65-F5344CB8AC3E}">
        <p14:creationId xmlns:p14="http://schemas.microsoft.com/office/powerpoint/2010/main" val="2351873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8" name="Rectangle 7">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1" name="Rectangle 10">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712E451E-151A-4910-BF41-6A040B659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C296EFE4-A70C-4388-9A15-3F657B661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 y="473745"/>
            <a:ext cx="11227090" cy="5902829"/>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2E5AF12-1DA5-4C5F-DA78-9196CB1094E2}"/>
              </a:ext>
            </a:extLst>
          </p:cNvPr>
          <p:cNvSpPr>
            <a:spLocks noGrp="1"/>
          </p:cNvSpPr>
          <p:nvPr>
            <p:ph type="title"/>
          </p:nvPr>
        </p:nvSpPr>
        <p:spPr>
          <a:xfrm>
            <a:off x="840368" y="903250"/>
            <a:ext cx="9233326" cy="735980"/>
          </a:xfrm>
        </p:spPr>
        <p:txBody>
          <a:bodyPr vert="horz" lIns="91440" tIns="45720" rIns="91440" bIns="45720" rtlCol="0" anchor="b">
            <a:normAutofit/>
          </a:bodyPr>
          <a:lstStyle/>
          <a:p>
            <a:r>
              <a:rPr lang="en-US" sz="2800" b="1" dirty="0">
                <a:solidFill>
                  <a:schemeClr val="tx2">
                    <a:lumMod val="75000"/>
                  </a:schemeClr>
                </a:solidFill>
                <a:latin typeface="Arial" panose="020B0604020202020204" pitchFamily="34" charset="0"/>
                <a:cs typeface="Arial" panose="020B0604020202020204" pitchFamily="34" charset="0"/>
              </a:rPr>
              <a:t>VIPS and VVIPS</a:t>
            </a:r>
          </a:p>
        </p:txBody>
      </p:sp>
      <p:sp>
        <p:nvSpPr>
          <p:cNvPr id="17" name="Rectangle 16">
            <a:extLst>
              <a:ext uri="{FF2B5EF4-FFF2-40B4-BE49-F238E27FC236}">
                <a16:creationId xmlns:a16="http://schemas.microsoft.com/office/drawing/2014/main" id="{425EBAFC-9388-432A-BCFD-EEA2F410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4F9D3AF5-F3CD-2370-67FC-742CF3D07015}"/>
              </a:ext>
            </a:extLst>
          </p:cNvPr>
          <p:cNvSpPr txBox="1"/>
          <p:nvPr/>
        </p:nvSpPr>
        <p:spPr>
          <a:xfrm>
            <a:off x="758283" y="2062976"/>
            <a:ext cx="10365329" cy="2831544"/>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Personalized Experiences: Send bespoke offers, early access to new products, and personalized communication for top-tier customers.​</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Recognition &amp; Appreciation: Celebrate milestones and offer premium rewards to make VIPs feel valued.​</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Retention Focus: Maintain high engagement with regular check-ins, invitations to exclusive events, and enhanced loyalty rewards to prevent defection</a:t>
            </a:r>
          </a:p>
          <a:p>
            <a:endParaRPr lang="en-US" dirty="0"/>
          </a:p>
        </p:txBody>
      </p:sp>
    </p:spTree>
    <p:extLst>
      <p:ext uri="{BB962C8B-B14F-4D97-AF65-F5344CB8AC3E}">
        <p14:creationId xmlns:p14="http://schemas.microsoft.com/office/powerpoint/2010/main" val="2629699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573C-62B2-4B2C-B0BE-FFB8203C6934}"/>
              </a:ext>
            </a:extLst>
          </p:cNvPr>
          <p:cNvSpPr>
            <a:spLocks noGrp="1"/>
          </p:cNvSpPr>
          <p:nvPr>
            <p:ph type="title"/>
          </p:nvPr>
        </p:nvSpPr>
        <p:spPr>
          <a:xfrm>
            <a:off x="1154954" y="973668"/>
            <a:ext cx="8761413" cy="706964"/>
          </a:xfrm>
        </p:spPr>
        <p:txBody>
          <a:bodyPr>
            <a:normAutofit/>
          </a:bodyPr>
          <a:lstStyle/>
          <a:p>
            <a:r>
              <a:rPr lang="en-US" dirty="0"/>
              <a:t>Introduction</a:t>
            </a:r>
            <a:endParaRPr lang="en-US" dirty="0">
              <a:solidFill>
                <a:srgbClr val="EBEBEB"/>
              </a:solidFill>
            </a:endParaRPr>
          </a:p>
        </p:txBody>
      </p:sp>
      <p:sp>
        <p:nvSpPr>
          <p:cNvPr id="4" name="Content Placeholder 3">
            <a:extLst>
              <a:ext uri="{FF2B5EF4-FFF2-40B4-BE49-F238E27FC236}">
                <a16:creationId xmlns:a16="http://schemas.microsoft.com/office/drawing/2014/main" id="{E90757E4-C6FE-A994-3334-DDAF09242FAB}"/>
              </a:ext>
            </a:extLst>
          </p:cNvPr>
          <p:cNvSpPr>
            <a:spLocks noGrp="1"/>
          </p:cNvSpPr>
          <p:nvPr>
            <p:ph idx="1"/>
          </p:nvPr>
        </p:nvSpPr>
        <p:spPr>
          <a:xfrm>
            <a:off x="452284" y="2399071"/>
            <a:ext cx="11513574" cy="4021394"/>
          </a:xfrm>
        </p:spPr>
        <p:txBody>
          <a:bodyPr>
            <a:normAutofit/>
          </a:bodyPr>
          <a:lstStyle/>
          <a:p>
            <a:pPr marL="0" indent="0">
              <a:buNone/>
            </a:pPr>
            <a:r>
              <a:rPr lang="en-US" b="1" dirty="0">
                <a:latin typeface="Arial" panose="020B0604020202020204" pitchFamily="34" charset="0"/>
                <a:cs typeface="Arial" panose="020B0604020202020204" pitchFamily="34" charset="0"/>
              </a:rPr>
              <a:t>Overview:</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Founded in </a:t>
            </a:r>
            <a:r>
              <a:rPr lang="en-US" b="1" dirty="0">
                <a:latin typeface="Arial" panose="020B0604020202020204" pitchFamily="34" charset="0"/>
                <a:cs typeface="Arial" panose="020B0604020202020204" pitchFamily="34" charset="0"/>
              </a:rPr>
              <a:t>2012</a:t>
            </a:r>
            <a:r>
              <a:rPr lang="en-US" dirty="0">
                <a:latin typeface="Arial" panose="020B0604020202020204" pitchFamily="34" charset="0"/>
                <a:cs typeface="Arial" panose="020B0604020202020204" pitchFamily="34" charset="0"/>
              </a:rPr>
              <a:t> and headquartered in the </a:t>
            </a:r>
            <a:r>
              <a:rPr lang="en-US" b="1" dirty="0">
                <a:latin typeface="Arial" panose="020B0604020202020204" pitchFamily="34" charset="0"/>
                <a:cs typeface="Arial" panose="020B0604020202020204" pitchFamily="34" charset="0"/>
              </a:rPr>
              <a:t>United States</a:t>
            </a:r>
            <a:r>
              <a:rPr lang="en-US"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ShopSphere</a:t>
            </a:r>
            <a:r>
              <a:rPr lang="en-US" b="1" dirty="0">
                <a:latin typeface="Arial" panose="020B0604020202020204" pitchFamily="34" charset="0"/>
                <a:cs typeface="Arial" panose="020B0604020202020204" pitchFamily="34" charset="0"/>
              </a:rPr>
              <a:t> Inc.</a:t>
            </a:r>
            <a:r>
              <a:rPr lang="en-US" dirty="0">
                <a:latin typeface="Arial" panose="020B0604020202020204" pitchFamily="34" charset="0"/>
                <a:cs typeface="Arial" panose="020B0604020202020204" pitchFamily="34" charset="0"/>
              </a:rPr>
              <a:t> began as a niche online marketplace for lifestyle and home essentials. Over time, it has evolved into a </a:t>
            </a:r>
            <a:r>
              <a:rPr lang="en-US" b="1" dirty="0">
                <a:latin typeface="Arial" panose="020B0604020202020204" pitchFamily="34" charset="0"/>
                <a:cs typeface="Arial" panose="020B0604020202020204" pitchFamily="34" charset="0"/>
              </a:rPr>
              <a:t>comprehensive e-commerce platform</a:t>
            </a:r>
            <a:r>
              <a:rPr lang="en-US" dirty="0">
                <a:latin typeface="Arial" panose="020B0604020202020204" pitchFamily="34" charset="0"/>
                <a:cs typeface="Arial" panose="020B0604020202020204" pitchFamily="34" charset="0"/>
              </a:rPr>
              <a:t> offering products across </a:t>
            </a:r>
            <a:r>
              <a:rPr lang="en-US" b="1" dirty="0">
                <a:latin typeface="Arial" panose="020B0604020202020204" pitchFamily="34" charset="0"/>
                <a:cs typeface="Arial" panose="020B0604020202020204" pitchFamily="34" charset="0"/>
              </a:rPr>
              <a:t>fashion, electronics, home goods, beauty, and wellness</a:t>
            </a:r>
            <a:r>
              <a:rPr lang="en-US" dirty="0">
                <a:latin typeface="Arial" panose="020B0604020202020204" pitchFamily="34" charset="0"/>
                <a:cs typeface="Arial" panose="020B0604020202020204" pitchFamily="34" charset="0"/>
              </a:rPr>
              <a:t>.</a:t>
            </a:r>
          </a:p>
          <a:p>
            <a:pPr marL="0" indent="0">
              <a:buNone/>
            </a:pPr>
            <a:r>
              <a:rPr lang="en-US" b="1" dirty="0">
                <a:latin typeface="Arial" panose="020B0604020202020204" pitchFamily="34" charset="0"/>
                <a:cs typeface="Arial" panose="020B0604020202020204" pitchFamily="34" charset="0"/>
              </a:rPr>
              <a:t>Growth Highlights:</a:t>
            </a:r>
            <a:endParaRPr lang="en-US"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 2014–2016:</a:t>
            </a:r>
            <a:r>
              <a:rPr lang="en-US" dirty="0">
                <a:latin typeface="Arial" panose="020B0604020202020204" pitchFamily="34" charset="0"/>
                <a:cs typeface="Arial" panose="020B0604020202020204" pitchFamily="34" charset="0"/>
              </a:rPr>
              <a:t> Expanded into fashion and electronics, achieving </a:t>
            </a:r>
            <a:r>
              <a:rPr lang="en-US" b="1" dirty="0">
                <a:latin typeface="Arial" panose="020B0604020202020204" pitchFamily="34" charset="0"/>
                <a:cs typeface="Arial" panose="020B0604020202020204" pitchFamily="34" charset="0"/>
              </a:rPr>
              <a:t>250% traffic growth</a:t>
            </a:r>
            <a:r>
              <a:rPr lang="en-US" dirty="0">
                <a:latin typeface="Arial" panose="020B0604020202020204" pitchFamily="34" charset="0"/>
                <a:cs typeface="Arial" panose="020B0604020202020204" pitchFamily="34" charset="0"/>
              </a:rPr>
              <a:t>.</a:t>
            </a:r>
          </a:p>
          <a:p>
            <a:pPr marL="0" indent="0">
              <a:buNone/>
            </a:pPr>
            <a:r>
              <a:rPr lang="en-US" b="1" dirty="0">
                <a:latin typeface="Arial" panose="020B0604020202020204" pitchFamily="34" charset="0"/>
                <a:cs typeface="Arial" panose="020B0604020202020204" pitchFamily="34" charset="0"/>
              </a:rPr>
              <a:t>2017:</a:t>
            </a:r>
            <a:r>
              <a:rPr lang="en-US" dirty="0">
                <a:latin typeface="Arial" panose="020B0604020202020204" pitchFamily="34" charset="0"/>
                <a:cs typeface="Arial" panose="020B0604020202020204" pitchFamily="34" charset="0"/>
              </a:rPr>
              <a:t> Launched a </a:t>
            </a:r>
            <a:r>
              <a:rPr lang="en-US" b="1" dirty="0">
                <a:latin typeface="Arial" panose="020B0604020202020204" pitchFamily="34" charset="0"/>
                <a:cs typeface="Arial" panose="020B0604020202020204" pitchFamily="34" charset="0"/>
              </a:rPr>
              <a:t>mobile app</a:t>
            </a:r>
            <a:r>
              <a:rPr lang="en-US" dirty="0">
                <a:latin typeface="Arial" panose="020B0604020202020204" pitchFamily="34" charset="0"/>
                <a:cs typeface="Arial" panose="020B0604020202020204" pitchFamily="34" charset="0"/>
              </a:rPr>
              <a:t>, boosting daily transactions.</a:t>
            </a:r>
          </a:p>
          <a:p>
            <a:pPr marL="0" indent="0">
              <a:buNone/>
            </a:pPr>
            <a:r>
              <a:rPr lang="en-US" b="1" dirty="0">
                <a:latin typeface="Arial" panose="020B0604020202020204" pitchFamily="34" charset="0"/>
                <a:cs typeface="Arial" panose="020B0604020202020204" pitchFamily="34" charset="0"/>
              </a:rPr>
              <a:t>2019:</a:t>
            </a:r>
            <a:r>
              <a:rPr lang="en-US" dirty="0">
                <a:latin typeface="Arial" panose="020B0604020202020204" pitchFamily="34" charset="0"/>
                <a:cs typeface="Arial" panose="020B0604020202020204" pitchFamily="34" charset="0"/>
              </a:rPr>
              <a:t> Rolled out </a:t>
            </a:r>
            <a:r>
              <a:rPr lang="en-US" b="1" dirty="0">
                <a:latin typeface="Arial" panose="020B0604020202020204" pitchFamily="34" charset="0"/>
                <a:cs typeface="Arial" panose="020B0604020202020204" pitchFamily="34" charset="0"/>
              </a:rPr>
              <a:t>same-day delivery</a:t>
            </a:r>
            <a:r>
              <a:rPr lang="en-US" dirty="0">
                <a:latin typeface="Arial" panose="020B0604020202020204" pitchFamily="34" charset="0"/>
                <a:cs typeface="Arial" panose="020B0604020202020204" pitchFamily="34" charset="0"/>
              </a:rPr>
              <a:t> in major U.S. cities.</a:t>
            </a:r>
          </a:p>
          <a:p>
            <a:pPr marL="0" indent="0">
              <a:buNone/>
            </a:pPr>
            <a:r>
              <a:rPr lang="en-US" b="1" dirty="0">
                <a:latin typeface="Arial" panose="020B0604020202020204" pitchFamily="34" charset="0"/>
                <a:cs typeface="Arial" panose="020B0604020202020204" pitchFamily="34" charset="0"/>
              </a:rPr>
              <a:t>2021:</a:t>
            </a:r>
            <a:r>
              <a:rPr lang="en-US" dirty="0">
                <a:latin typeface="Arial" panose="020B0604020202020204" pitchFamily="34" charset="0"/>
                <a:cs typeface="Arial" panose="020B0604020202020204" pitchFamily="34" charset="0"/>
              </a:rPr>
              <a:t> Surpassed </a:t>
            </a:r>
            <a:r>
              <a:rPr lang="en-US" b="1" dirty="0">
                <a:latin typeface="Arial" panose="020B0604020202020204" pitchFamily="34" charset="0"/>
                <a:cs typeface="Arial" panose="020B0604020202020204" pitchFamily="34" charset="0"/>
              </a:rPr>
              <a:t>5 million customers</a:t>
            </a:r>
            <a:r>
              <a:rPr lang="en-US" dirty="0">
                <a:latin typeface="Arial" panose="020B0604020202020204" pitchFamily="34" charset="0"/>
                <a:cs typeface="Arial" panose="020B0604020202020204" pitchFamily="34" charset="0"/>
              </a:rPr>
              <a:t> and expanded to the </a:t>
            </a:r>
            <a:r>
              <a:rPr lang="en-US" b="1" dirty="0">
                <a:latin typeface="Arial" panose="020B0604020202020204" pitchFamily="34" charset="0"/>
                <a:cs typeface="Arial" panose="020B0604020202020204" pitchFamily="34" charset="0"/>
              </a:rPr>
              <a:t>U.K.</a:t>
            </a:r>
            <a:endParaRPr lang="en-US"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2023:</a:t>
            </a:r>
            <a:r>
              <a:rPr lang="en-US" dirty="0">
                <a:latin typeface="Arial" panose="020B0604020202020204" pitchFamily="34" charset="0"/>
                <a:cs typeface="Arial" panose="020B0604020202020204" pitchFamily="34" charset="0"/>
              </a:rPr>
              <a:t> Deployed </a:t>
            </a:r>
            <a:r>
              <a:rPr lang="en-US" b="1" dirty="0">
                <a:latin typeface="Arial" panose="020B0604020202020204" pitchFamily="34" charset="0"/>
                <a:cs typeface="Arial" panose="020B0604020202020204" pitchFamily="34" charset="0"/>
              </a:rPr>
              <a:t>AI-driven product recommendations</a:t>
            </a:r>
            <a:r>
              <a:rPr lang="en-US" dirty="0">
                <a:latin typeface="Arial" panose="020B0604020202020204" pitchFamily="34" charset="0"/>
                <a:cs typeface="Arial" panose="020B0604020202020204" pitchFamily="34" charset="0"/>
              </a:rPr>
              <a:t> to enhance personalization.</a:t>
            </a:r>
          </a:p>
          <a:p>
            <a:endParaRPr lang="en-US" dirty="0"/>
          </a:p>
        </p:txBody>
      </p:sp>
    </p:spTree>
    <p:extLst>
      <p:ext uri="{BB962C8B-B14F-4D97-AF65-F5344CB8AC3E}">
        <p14:creationId xmlns:p14="http://schemas.microsoft.com/office/powerpoint/2010/main" val="2209810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81D24A-57B5-F1BD-5AC1-8B8586D043E1}"/>
              </a:ext>
            </a:extLst>
          </p:cNvPr>
          <p:cNvSpPr txBox="1"/>
          <p:nvPr/>
        </p:nvSpPr>
        <p:spPr>
          <a:xfrm>
            <a:off x="2241394" y="747132"/>
            <a:ext cx="7560527" cy="1569660"/>
          </a:xfrm>
          <a:prstGeom prst="rect">
            <a:avLst/>
          </a:prstGeom>
          <a:noFill/>
        </p:spPr>
        <p:txBody>
          <a:bodyPr wrap="square" rtlCol="0">
            <a:spAutoFit/>
          </a:bodyPr>
          <a:lstStyle/>
          <a:p>
            <a:r>
              <a:rPr lang="en-US" sz="9600" dirty="0"/>
              <a:t>THANK YOU </a:t>
            </a:r>
          </a:p>
        </p:txBody>
      </p:sp>
    </p:spTree>
    <p:extLst>
      <p:ext uri="{BB962C8B-B14F-4D97-AF65-F5344CB8AC3E}">
        <p14:creationId xmlns:p14="http://schemas.microsoft.com/office/powerpoint/2010/main" val="3552807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7D51-E641-60BD-1693-AD78495306E0}"/>
              </a:ext>
            </a:extLst>
          </p:cNvPr>
          <p:cNvSpPr>
            <a:spLocks noGrp="1"/>
          </p:cNvSpPr>
          <p:nvPr>
            <p:ph type="title"/>
          </p:nvPr>
        </p:nvSpPr>
        <p:spPr/>
        <p:txBody>
          <a:bodyPr/>
          <a:lstStyle/>
          <a:p>
            <a:r>
              <a:rPr lang="en-US" dirty="0"/>
              <a:t>Objective – Purpose of the Analysis</a:t>
            </a:r>
          </a:p>
        </p:txBody>
      </p:sp>
      <p:sp>
        <p:nvSpPr>
          <p:cNvPr id="3" name="TextBox 2">
            <a:extLst>
              <a:ext uri="{FF2B5EF4-FFF2-40B4-BE49-F238E27FC236}">
                <a16:creationId xmlns:a16="http://schemas.microsoft.com/office/drawing/2014/main" id="{7AEC842A-0F3C-D722-6C33-91896CC0B637}"/>
              </a:ext>
            </a:extLst>
          </p:cNvPr>
          <p:cNvSpPr txBox="1"/>
          <p:nvPr/>
        </p:nvSpPr>
        <p:spPr>
          <a:xfrm>
            <a:off x="255639" y="2241754"/>
            <a:ext cx="11936361" cy="3447098"/>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Goal:</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To perform Exploratory Data Analysis (EDA) on </a:t>
            </a:r>
            <a:r>
              <a:rPr lang="en-US" sz="2000" dirty="0" err="1">
                <a:latin typeface="Arial" panose="020B0604020202020204" pitchFamily="34" charset="0"/>
                <a:cs typeface="Arial" panose="020B0604020202020204" pitchFamily="34" charset="0"/>
              </a:rPr>
              <a:t>ShopSphere’s</a:t>
            </a:r>
            <a:r>
              <a:rPr lang="en-US" sz="2000" dirty="0">
                <a:latin typeface="Arial" panose="020B0604020202020204" pitchFamily="34" charset="0"/>
                <a:cs typeface="Arial" panose="020B0604020202020204" pitchFamily="34" charset="0"/>
              </a:rPr>
              <a:t> online store data to uncover trends, patterns, and insights that can guide strategic decision-making.</a:t>
            </a:r>
          </a:p>
          <a:p>
            <a:r>
              <a:rPr lang="en-US" sz="2000" b="1" dirty="0">
                <a:latin typeface="Arial" panose="020B0604020202020204" pitchFamily="34" charset="0"/>
                <a:cs typeface="Arial" panose="020B0604020202020204" pitchFamily="34" charset="0"/>
              </a:rPr>
              <a:t>Key Objectives:</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Analyze sales performance across product categories, customers, and regions.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Identify customer behavior patterns, including retention and repeat purchase trends.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Evaluate product performance and sales trends over time.</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Measure key business metrics and detect correlations between sales drivers.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Deliver actionable insights to support data-driven decisions in marketing, loyalty programs, and personalized recommendations.</a:t>
            </a:r>
          </a:p>
          <a:p>
            <a:endParaRPr lang="en-US" dirty="0"/>
          </a:p>
        </p:txBody>
      </p:sp>
    </p:spTree>
    <p:extLst>
      <p:ext uri="{BB962C8B-B14F-4D97-AF65-F5344CB8AC3E}">
        <p14:creationId xmlns:p14="http://schemas.microsoft.com/office/powerpoint/2010/main" val="2153407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7D7D0-2510-37DF-2A56-3EFEFBD540B7}"/>
              </a:ext>
            </a:extLst>
          </p:cNvPr>
          <p:cNvSpPr>
            <a:spLocks noGrp="1"/>
          </p:cNvSpPr>
          <p:nvPr>
            <p:ph type="title"/>
          </p:nvPr>
        </p:nvSpPr>
        <p:spPr/>
        <p:txBody>
          <a:bodyPr/>
          <a:lstStyle/>
          <a:p>
            <a:r>
              <a:rPr lang="en-US" dirty="0"/>
              <a:t>Dataset Overview</a:t>
            </a:r>
          </a:p>
        </p:txBody>
      </p:sp>
      <p:sp>
        <p:nvSpPr>
          <p:cNvPr id="9" name="TextBox 8">
            <a:extLst>
              <a:ext uri="{FF2B5EF4-FFF2-40B4-BE49-F238E27FC236}">
                <a16:creationId xmlns:a16="http://schemas.microsoft.com/office/drawing/2014/main" id="{7DCB2D3C-8A72-9DE2-D43E-ADD3623BB339}"/>
              </a:ext>
            </a:extLst>
          </p:cNvPr>
          <p:cNvSpPr txBox="1"/>
          <p:nvPr/>
        </p:nvSpPr>
        <p:spPr>
          <a:xfrm>
            <a:off x="315686" y="2383971"/>
            <a:ext cx="11506200" cy="461665"/>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Dataset Name: </a:t>
            </a:r>
            <a:r>
              <a:rPr lang="en-US" sz="2000" dirty="0">
                <a:latin typeface="Arial" panose="020B0604020202020204" pitchFamily="34" charset="0"/>
                <a:cs typeface="Arial" panose="020B0604020202020204" pitchFamily="34" charset="0"/>
              </a:rPr>
              <a:t>Cohort Analysis for Assessing </a:t>
            </a:r>
            <a:r>
              <a:rPr lang="en-US" sz="2400" dirty="0">
                <a:latin typeface="Arial" panose="020B0604020202020204" pitchFamily="34" charset="0"/>
                <a:cs typeface="Arial" panose="020B0604020202020204" pitchFamily="34" charset="0"/>
              </a:rPr>
              <a:t>Customer</a:t>
            </a:r>
            <a:r>
              <a:rPr lang="en-US" sz="2000" dirty="0">
                <a:latin typeface="Arial" panose="020B0604020202020204" pitchFamily="34" charset="0"/>
                <a:cs typeface="Arial" panose="020B0604020202020204" pitchFamily="34" charset="0"/>
              </a:rPr>
              <a:t> Retention in the E-commerce Industry</a:t>
            </a:r>
          </a:p>
        </p:txBody>
      </p:sp>
      <p:sp>
        <p:nvSpPr>
          <p:cNvPr id="10" name="TextBox 9">
            <a:extLst>
              <a:ext uri="{FF2B5EF4-FFF2-40B4-BE49-F238E27FC236}">
                <a16:creationId xmlns:a16="http://schemas.microsoft.com/office/drawing/2014/main" id="{EFF2F420-E22E-A45B-EB49-302EBD241025}"/>
              </a:ext>
            </a:extLst>
          </p:cNvPr>
          <p:cNvSpPr txBox="1"/>
          <p:nvPr/>
        </p:nvSpPr>
        <p:spPr>
          <a:xfrm>
            <a:off x="452284" y="3175819"/>
            <a:ext cx="11506200" cy="7294305"/>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Data Summary</a:t>
            </a:r>
          </a:p>
          <a:p>
            <a:r>
              <a:rPr lang="en-US" b="1" dirty="0">
                <a:latin typeface="Arial" panose="020B0604020202020204" pitchFamily="34" charset="0"/>
                <a:cs typeface="Arial" panose="020B0604020202020204" pitchFamily="34" charset="0"/>
              </a:rPr>
              <a:t>Metrics                                   Description</a:t>
            </a: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Time Period                                 Jan 2021– Sept  2024</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Rows                                             385314</a:t>
            </a:r>
          </a:p>
          <a:p>
            <a:endParaRPr lang="en-US" dirty="0">
              <a:latin typeface="Arial" panose="020B0604020202020204" pitchFamily="34" charset="0"/>
              <a:cs typeface="Arial" panose="020B0604020202020204" pitchFamily="34" charset="0"/>
            </a:endParaRPr>
          </a:p>
          <a:p>
            <a:pPr latinLnBrk="1"/>
            <a:r>
              <a:rPr lang="en-US" dirty="0">
                <a:latin typeface="Arial" panose="020B0604020202020204" pitchFamily="34" charset="0"/>
                <a:cs typeface="Arial" panose="020B0604020202020204" pitchFamily="34" charset="0"/>
              </a:rPr>
              <a:t>Columns                          </a:t>
            </a:r>
            <a:r>
              <a:rPr lang="en-US" dirty="0" err="1">
                <a:latin typeface="Arial" panose="020B0604020202020204" pitchFamily="34" charset="0"/>
                <a:cs typeface="Arial" panose="020B0604020202020204" pitchFamily="34" charset="0"/>
              </a:rPr>
              <a:t>InvoiceNo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InvoiceDate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CustomerID</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StockCode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Description,Quantity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UnitPrice</a:t>
            </a:r>
            <a:r>
              <a:rPr lang="en-US" dirty="0">
                <a:latin typeface="Arial" panose="020B0604020202020204" pitchFamily="34" charset="0"/>
                <a:cs typeface="Arial" panose="020B0604020202020204" pitchFamily="34" charset="0"/>
              </a:rPr>
              <a:t>, Country</a:t>
            </a:r>
          </a:p>
          <a:p>
            <a:pPr latinLnBrk="1"/>
            <a:endParaRPr lang="en-US" dirty="0">
              <a:latin typeface="Arial" panose="020B0604020202020204" pitchFamily="34" charset="0"/>
              <a:cs typeface="Arial" panose="020B0604020202020204" pitchFamily="34" charset="0"/>
            </a:endParaRPr>
          </a:p>
          <a:p>
            <a:pPr latinLnBrk="1"/>
            <a:r>
              <a:rPr lang="en-US" dirty="0">
                <a:latin typeface="Arial" panose="020B0604020202020204" pitchFamily="34" charset="0"/>
                <a:cs typeface="Arial" panose="020B0604020202020204" pitchFamily="34" charset="0"/>
              </a:rPr>
              <a:t>Country                          United </a:t>
            </a:r>
            <a:r>
              <a:rPr lang="en-US" dirty="0" err="1">
                <a:latin typeface="Arial" panose="020B0604020202020204" pitchFamily="34" charset="0"/>
                <a:cs typeface="Arial" panose="020B0604020202020204" pitchFamily="34" charset="0"/>
              </a:rPr>
              <a:t>States,United</a:t>
            </a:r>
            <a:r>
              <a:rPr lang="en-US" dirty="0">
                <a:latin typeface="Arial" panose="020B0604020202020204" pitchFamily="34" charset="0"/>
                <a:cs typeface="Arial" panose="020B0604020202020204" pitchFamily="34" charset="0"/>
              </a:rPr>
              <a:t> Kingdom</a:t>
            </a:r>
          </a:p>
          <a:p>
            <a:endParaRPr lang="en-US" dirty="0">
              <a:latin typeface="Arial" panose="020B0604020202020204" pitchFamily="34" charset="0"/>
              <a:cs typeface="Arial" panose="020B0604020202020204" pitchFamily="34" charset="0"/>
            </a:endParaRPr>
          </a:p>
          <a:p>
            <a:endParaRPr lang="en-US" b="1"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287047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F69C-DA70-635C-CC57-4690ADEDB466}"/>
              </a:ext>
            </a:extLst>
          </p:cNvPr>
          <p:cNvSpPr>
            <a:spLocks noGrp="1"/>
          </p:cNvSpPr>
          <p:nvPr>
            <p:ph type="title"/>
          </p:nvPr>
        </p:nvSpPr>
        <p:spPr>
          <a:xfrm>
            <a:off x="1090708" y="560439"/>
            <a:ext cx="8889905" cy="1120193"/>
          </a:xfrm>
        </p:spPr>
        <p:txBody>
          <a:bodyPr/>
          <a:lstStyle/>
          <a:p>
            <a:r>
              <a:rPr lang="en-US" b="1" dirty="0"/>
              <a:t>Data Cleaning &amp; </a:t>
            </a:r>
            <a:r>
              <a:rPr lang="en-US" b="1" dirty="0" err="1"/>
              <a:t>Preproccessing</a:t>
            </a:r>
            <a:br>
              <a:rPr lang="en-US" b="1" dirty="0"/>
            </a:br>
            <a:endParaRPr lang="en-US" dirty="0"/>
          </a:p>
        </p:txBody>
      </p:sp>
      <p:sp>
        <p:nvSpPr>
          <p:cNvPr id="3" name="Content Placeholder 2">
            <a:extLst>
              <a:ext uri="{FF2B5EF4-FFF2-40B4-BE49-F238E27FC236}">
                <a16:creationId xmlns:a16="http://schemas.microsoft.com/office/drawing/2014/main" id="{FADD6EA5-1E10-AE1C-45FC-5FBC0790CC22}"/>
              </a:ext>
            </a:extLst>
          </p:cNvPr>
          <p:cNvSpPr>
            <a:spLocks noGrp="1"/>
          </p:cNvSpPr>
          <p:nvPr>
            <p:ph idx="1"/>
          </p:nvPr>
        </p:nvSpPr>
        <p:spPr/>
        <p:txBody>
          <a:bodyPr/>
          <a:lstStyle/>
          <a:p>
            <a:pP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Created a new column for Revenue.</a:t>
            </a:r>
          </a:p>
          <a:p>
            <a:pP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Group Dataset by Country and Revenue to see country with the most spend.</a:t>
            </a:r>
          </a:p>
          <a:p>
            <a:pP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Converted </a:t>
            </a:r>
            <a:r>
              <a:rPr lang="en-US" sz="2400" dirty="0" err="1">
                <a:solidFill>
                  <a:schemeClr val="tx1"/>
                </a:solidFill>
                <a:latin typeface="Calibri" panose="020F0502020204030204" pitchFamily="34" charset="0"/>
                <a:cs typeface="Calibri" panose="020F0502020204030204" pitchFamily="34" charset="0"/>
              </a:rPr>
              <a:t>InvoiceDate</a:t>
            </a:r>
            <a:r>
              <a:rPr lang="en-US" sz="2400" dirty="0">
                <a:solidFill>
                  <a:schemeClr val="tx1"/>
                </a:solidFill>
                <a:latin typeface="Calibri" panose="020F0502020204030204" pitchFamily="34" charset="0"/>
                <a:cs typeface="Calibri" panose="020F0502020204030204" pitchFamily="34" charset="0"/>
              </a:rPr>
              <a:t> to Pandas </a:t>
            </a:r>
            <a:r>
              <a:rPr lang="en-US" sz="2400" dirty="0" err="1">
                <a:solidFill>
                  <a:schemeClr val="tx1"/>
                </a:solidFill>
                <a:latin typeface="Calibri" panose="020F0502020204030204" pitchFamily="34" charset="0"/>
                <a:cs typeface="Calibri" panose="020F0502020204030204" pitchFamily="34" charset="0"/>
              </a:rPr>
              <a:t>DateTime</a:t>
            </a:r>
            <a:r>
              <a:rPr lang="en-US" sz="2400" dirty="0">
                <a:solidFill>
                  <a:schemeClr val="tx1"/>
                </a:solidFill>
                <a:latin typeface="Calibri" panose="020F0502020204030204" pitchFamily="34" charset="0"/>
                <a:cs typeface="Calibri" panose="020F0502020204030204" pitchFamily="34" charset="0"/>
              </a:rPr>
              <a:t> format.</a:t>
            </a:r>
          </a:p>
          <a:p>
            <a:pPr>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Check for missing Data in the Dataset.</a:t>
            </a:r>
          </a:p>
          <a:p>
            <a:endParaRPr lang="en-US" dirty="0"/>
          </a:p>
        </p:txBody>
      </p:sp>
    </p:spTree>
    <p:extLst>
      <p:ext uri="{BB962C8B-B14F-4D97-AF65-F5344CB8AC3E}">
        <p14:creationId xmlns:p14="http://schemas.microsoft.com/office/powerpoint/2010/main" val="307362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B5BAE99-F175-D40E-A9ED-160FAEDEFC9E}"/>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3200" dirty="0"/>
              <a:t>Customer Insights</a:t>
            </a:r>
            <a:endParaRPr lang="en-US" sz="3400" b="0" i="0" kern="1200" dirty="0">
              <a:solidFill>
                <a:srgbClr val="EBEBEB"/>
              </a:solidFill>
              <a:latin typeface="+mj-lt"/>
              <a:ea typeface="+mj-ea"/>
              <a:cs typeface="+mj-cs"/>
            </a:endParaRPr>
          </a:p>
        </p:txBody>
      </p:sp>
      <p:grpSp>
        <p:nvGrpSpPr>
          <p:cNvPr id="16" name="Group 15">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7" name="Rectangle 16">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9"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5" name="Content Placeholder 4">
            <a:extLst>
              <a:ext uri="{FF2B5EF4-FFF2-40B4-BE49-F238E27FC236}">
                <a16:creationId xmlns:a16="http://schemas.microsoft.com/office/drawing/2014/main" id="{123167CB-1FA2-BD8E-FD25-824401EF7372}"/>
              </a:ext>
            </a:extLst>
          </p:cNvPr>
          <p:cNvPicPr>
            <a:picLocks noGrp="1" noChangeAspect="1"/>
          </p:cNvPicPr>
          <p:nvPr>
            <p:ph idx="1"/>
          </p:nvPr>
        </p:nvPicPr>
        <p:blipFill>
          <a:blip r:embed="rId3"/>
          <a:stretch>
            <a:fillRect/>
          </a:stretch>
        </p:blipFill>
        <p:spPr>
          <a:xfrm>
            <a:off x="155173" y="2831131"/>
            <a:ext cx="7446471" cy="2999399"/>
          </a:xfrm>
          <a:prstGeom prst="rect">
            <a:avLst/>
          </a:prstGeom>
        </p:spPr>
      </p:pic>
      <p:pic>
        <p:nvPicPr>
          <p:cNvPr id="8" name="Picture 7">
            <a:extLst>
              <a:ext uri="{FF2B5EF4-FFF2-40B4-BE49-F238E27FC236}">
                <a16:creationId xmlns:a16="http://schemas.microsoft.com/office/drawing/2014/main" id="{A05FF083-2548-B73B-09AD-117F3FEA8A54}"/>
              </a:ext>
            </a:extLst>
          </p:cNvPr>
          <p:cNvPicPr>
            <a:picLocks noChangeAspect="1"/>
          </p:cNvPicPr>
          <p:nvPr/>
        </p:nvPicPr>
        <p:blipFill>
          <a:blip r:embed="rId4"/>
          <a:stretch>
            <a:fillRect/>
          </a:stretch>
        </p:blipFill>
        <p:spPr>
          <a:xfrm>
            <a:off x="423332" y="678426"/>
            <a:ext cx="6750397" cy="1858552"/>
          </a:xfrm>
          <a:prstGeom prst="rect">
            <a:avLst/>
          </a:prstGeom>
        </p:spPr>
      </p:pic>
      <p:sp>
        <p:nvSpPr>
          <p:cNvPr id="9" name="TextBox 8">
            <a:extLst>
              <a:ext uri="{FF2B5EF4-FFF2-40B4-BE49-F238E27FC236}">
                <a16:creationId xmlns:a16="http://schemas.microsoft.com/office/drawing/2014/main" id="{DD86B5E4-10B6-A527-0DF0-0CD666896AB9}"/>
              </a:ext>
            </a:extLst>
          </p:cNvPr>
          <p:cNvSpPr txBox="1"/>
          <p:nvPr/>
        </p:nvSpPr>
        <p:spPr>
          <a:xfrm>
            <a:off x="343081" y="108012"/>
            <a:ext cx="8038974"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GEOGRAPHICAL INSIGHTS</a:t>
            </a:r>
          </a:p>
        </p:txBody>
      </p:sp>
      <p:sp>
        <p:nvSpPr>
          <p:cNvPr id="20" name="Rectangle 2">
            <a:extLst>
              <a:ext uri="{FF2B5EF4-FFF2-40B4-BE49-F238E27FC236}">
                <a16:creationId xmlns:a16="http://schemas.microsoft.com/office/drawing/2014/main" id="{E8221749-29FB-FD48-AF1F-DB2E62E9446D}"/>
              </a:ext>
            </a:extLst>
          </p:cNvPr>
          <p:cNvSpPr>
            <a:spLocks noChangeArrowheads="1"/>
          </p:cNvSpPr>
          <p:nvPr/>
        </p:nvSpPr>
        <p:spPr bwMode="auto">
          <a:xfrm>
            <a:off x="-14179" y="63024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U.S. is </a:t>
            </a:r>
            <a:r>
              <a:rPr kumimoji="0" lang="en-US" altLang="en-US" sz="1800" b="0" i="0" u="none" strike="noStrike" cap="none" normalizeH="0" baseline="0" dirty="0" err="1">
                <a:ln>
                  <a:noFill/>
                </a:ln>
                <a:solidFill>
                  <a:schemeClr val="tx1"/>
                </a:solidFill>
                <a:effectLst/>
                <a:latin typeface="Arial" panose="020B0604020202020204" pitchFamily="34" charset="0"/>
              </a:rPr>
              <a:t>ShopSphere’s</a:t>
            </a:r>
            <a:r>
              <a:rPr kumimoji="0" lang="en-US" altLang="en-US" sz="1800" b="0" i="0" u="none" strike="noStrike" cap="none" normalizeH="0" baseline="0" dirty="0">
                <a:ln>
                  <a:noFill/>
                </a:ln>
                <a:solidFill>
                  <a:schemeClr val="tx1"/>
                </a:solidFill>
                <a:effectLst/>
                <a:latin typeface="Arial" panose="020B0604020202020204" pitchFamily="34" charset="0"/>
              </a:rPr>
              <a:t> leading market, accounting for over half of total sales.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U.K. shows stable performance, while other regions contribute modestly.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Growth opportunities exist in emerging markets with rising sales activity.</a:t>
            </a:r>
          </a:p>
        </p:txBody>
      </p:sp>
    </p:spTree>
    <p:extLst>
      <p:ext uri="{BB962C8B-B14F-4D97-AF65-F5344CB8AC3E}">
        <p14:creationId xmlns:p14="http://schemas.microsoft.com/office/powerpoint/2010/main" val="3551664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4DC7-CD23-C2D1-75E4-2C18A69646D8}"/>
              </a:ext>
            </a:extLst>
          </p:cNvPr>
          <p:cNvSpPr>
            <a:spLocks noGrp="1"/>
          </p:cNvSpPr>
          <p:nvPr>
            <p:ph type="title"/>
          </p:nvPr>
        </p:nvSpPr>
        <p:spPr/>
        <p:txBody>
          <a:bodyPr/>
          <a:lstStyle/>
          <a:p>
            <a:r>
              <a:rPr lang="en-US" dirty="0"/>
              <a:t>Customer Insights</a:t>
            </a:r>
          </a:p>
        </p:txBody>
      </p:sp>
      <p:sp>
        <p:nvSpPr>
          <p:cNvPr id="3" name="Content Placeholder 2">
            <a:extLst>
              <a:ext uri="{FF2B5EF4-FFF2-40B4-BE49-F238E27FC236}">
                <a16:creationId xmlns:a16="http://schemas.microsoft.com/office/drawing/2014/main" id="{D9E308FF-1252-0C93-AEFE-37C110F0AB2F}"/>
              </a:ext>
            </a:extLst>
          </p:cNvPr>
          <p:cNvSpPr>
            <a:spLocks noGrp="1"/>
          </p:cNvSpPr>
          <p:nvPr>
            <p:ph idx="1"/>
          </p:nvPr>
        </p:nvSpPr>
        <p:spPr>
          <a:xfrm>
            <a:off x="250372" y="2177143"/>
            <a:ext cx="9730242" cy="944509"/>
          </a:xfrm>
        </p:spPr>
        <p:txBody>
          <a:bodyPr>
            <a:normAutofit/>
          </a:bodyPr>
          <a:lstStyle/>
          <a:p>
            <a:pPr marL="0" indent="0">
              <a:buNone/>
            </a:pPr>
            <a:r>
              <a:rPr lang="en-US" sz="2400" dirty="0">
                <a:latin typeface="Arial" panose="020B0604020202020204" pitchFamily="34" charset="0"/>
                <a:cs typeface="Arial" panose="020B0604020202020204" pitchFamily="34" charset="0"/>
              </a:rPr>
              <a:t>TOP TEN SPENDERS </a:t>
            </a:r>
          </a:p>
          <a:p>
            <a:pPr marL="0" indent="0">
              <a:buNone/>
            </a:pPr>
            <a:endParaRPr lang="en-US"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88F492C-8DB9-F804-C8A5-B508EA830FFB}"/>
              </a:ext>
            </a:extLst>
          </p:cNvPr>
          <p:cNvPicPr>
            <a:picLocks noChangeAspect="1"/>
          </p:cNvPicPr>
          <p:nvPr/>
        </p:nvPicPr>
        <p:blipFill>
          <a:blip r:embed="rId2"/>
          <a:stretch>
            <a:fillRect/>
          </a:stretch>
        </p:blipFill>
        <p:spPr>
          <a:xfrm>
            <a:off x="147649" y="3121652"/>
            <a:ext cx="13056722" cy="3505380"/>
          </a:xfrm>
          <a:prstGeom prst="rect">
            <a:avLst/>
          </a:prstGeom>
        </p:spPr>
      </p:pic>
    </p:spTree>
    <p:extLst>
      <p:ext uri="{BB962C8B-B14F-4D97-AF65-F5344CB8AC3E}">
        <p14:creationId xmlns:p14="http://schemas.microsoft.com/office/powerpoint/2010/main" val="2332353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EE868D-E193-00D3-A69D-5CF43F7EA635}"/>
              </a:ext>
            </a:extLst>
          </p:cNvPr>
          <p:cNvSpPr txBox="1"/>
          <p:nvPr/>
        </p:nvSpPr>
        <p:spPr>
          <a:xfrm>
            <a:off x="783771" y="337457"/>
            <a:ext cx="8969829"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Top 10 Product Categories by Revenue</a:t>
            </a:r>
          </a:p>
        </p:txBody>
      </p:sp>
      <p:pic>
        <p:nvPicPr>
          <p:cNvPr id="5" name="Picture 4">
            <a:extLst>
              <a:ext uri="{FF2B5EF4-FFF2-40B4-BE49-F238E27FC236}">
                <a16:creationId xmlns:a16="http://schemas.microsoft.com/office/drawing/2014/main" id="{A59B6DAA-C561-9631-BD27-0BD97192F7CF}"/>
              </a:ext>
            </a:extLst>
          </p:cNvPr>
          <p:cNvPicPr>
            <a:picLocks noChangeAspect="1"/>
          </p:cNvPicPr>
          <p:nvPr/>
        </p:nvPicPr>
        <p:blipFill>
          <a:blip r:embed="rId2"/>
          <a:stretch>
            <a:fillRect/>
          </a:stretch>
        </p:blipFill>
        <p:spPr>
          <a:xfrm>
            <a:off x="283029" y="860229"/>
            <a:ext cx="6204857" cy="4251722"/>
          </a:xfrm>
          <a:prstGeom prst="rect">
            <a:avLst/>
          </a:prstGeom>
        </p:spPr>
      </p:pic>
      <p:sp>
        <p:nvSpPr>
          <p:cNvPr id="6" name="TextBox 5">
            <a:extLst>
              <a:ext uri="{FF2B5EF4-FFF2-40B4-BE49-F238E27FC236}">
                <a16:creationId xmlns:a16="http://schemas.microsoft.com/office/drawing/2014/main" id="{CB0502E3-D621-3CAC-C6FD-75E579673162}"/>
              </a:ext>
            </a:extLst>
          </p:cNvPr>
          <p:cNvSpPr txBox="1"/>
          <p:nvPr/>
        </p:nvSpPr>
        <p:spPr>
          <a:xfrm>
            <a:off x="404261" y="5255394"/>
            <a:ext cx="11588817"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Above, we are able to see what products generates the most revenue for the </a:t>
            </a:r>
            <a:r>
              <a:rPr lang="en-US" dirty="0" err="1">
                <a:latin typeface="Arial" panose="020B0604020202020204" pitchFamily="34" charset="0"/>
                <a:cs typeface="Arial" panose="020B0604020202020204" pitchFamily="34" charset="0"/>
              </a:rPr>
              <a:t>Shopsphere.This</a:t>
            </a:r>
            <a:r>
              <a:rPr lang="en-US" dirty="0">
                <a:latin typeface="Arial" panose="020B0604020202020204" pitchFamily="34" charset="0"/>
                <a:cs typeface="Arial" panose="020B0604020202020204" pitchFamily="34" charset="0"/>
              </a:rPr>
              <a:t> matters because some customers might buy less frequently, but their purchases are high-value (high-revenue) and a sign of premium loyalty. Identifying these products helps focus retention strategies on high-spend repeat customers. </a:t>
            </a:r>
          </a:p>
        </p:txBody>
      </p:sp>
    </p:spTree>
    <p:extLst>
      <p:ext uri="{BB962C8B-B14F-4D97-AF65-F5344CB8AC3E}">
        <p14:creationId xmlns:p14="http://schemas.microsoft.com/office/powerpoint/2010/main" val="1509125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D4233D-AE19-86D4-D7E0-9E6001B8945D}"/>
              </a:ext>
            </a:extLst>
          </p:cNvPr>
          <p:cNvSpPr txBox="1"/>
          <p:nvPr/>
        </p:nvSpPr>
        <p:spPr>
          <a:xfrm>
            <a:off x="423512" y="327259"/>
            <a:ext cx="9923646" cy="369332"/>
          </a:xfrm>
          <a:prstGeom prst="rect">
            <a:avLst/>
          </a:prstGeom>
          <a:noFill/>
        </p:spPr>
        <p:txBody>
          <a:bodyPr wrap="square" rtlCol="0">
            <a:spAutoFit/>
          </a:bodyPr>
          <a:lstStyle/>
          <a:p>
            <a:r>
              <a:rPr lang="en-US" b="1" dirty="0"/>
              <a:t>Most Frequently Bought Products. This is in terms of popularity not the amount generated</a:t>
            </a:r>
            <a:endParaRPr lang="en-US" dirty="0"/>
          </a:p>
        </p:txBody>
      </p:sp>
      <p:pic>
        <p:nvPicPr>
          <p:cNvPr id="5" name="Picture 4">
            <a:extLst>
              <a:ext uri="{FF2B5EF4-FFF2-40B4-BE49-F238E27FC236}">
                <a16:creationId xmlns:a16="http://schemas.microsoft.com/office/drawing/2014/main" id="{D674BDCD-4FBF-1C10-73ED-F3E2487E1688}"/>
              </a:ext>
            </a:extLst>
          </p:cNvPr>
          <p:cNvPicPr>
            <a:picLocks noChangeAspect="1"/>
          </p:cNvPicPr>
          <p:nvPr/>
        </p:nvPicPr>
        <p:blipFill>
          <a:blip r:embed="rId2"/>
          <a:stretch>
            <a:fillRect/>
          </a:stretch>
        </p:blipFill>
        <p:spPr>
          <a:xfrm>
            <a:off x="250877" y="867306"/>
            <a:ext cx="6472221" cy="3634378"/>
          </a:xfrm>
          <a:prstGeom prst="rect">
            <a:avLst/>
          </a:prstGeom>
        </p:spPr>
      </p:pic>
      <p:sp>
        <p:nvSpPr>
          <p:cNvPr id="6" name="TextBox 5">
            <a:extLst>
              <a:ext uri="{FF2B5EF4-FFF2-40B4-BE49-F238E27FC236}">
                <a16:creationId xmlns:a16="http://schemas.microsoft.com/office/drawing/2014/main" id="{83C3E827-96AD-F998-B62B-6185FF933D3E}"/>
              </a:ext>
            </a:extLst>
          </p:cNvPr>
          <p:cNvSpPr txBox="1"/>
          <p:nvPr/>
        </p:nvSpPr>
        <p:spPr>
          <a:xfrm>
            <a:off x="250877" y="5255394"/>
            <a:ext cx="11636323"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Even though the analysis result above is focused on products ,they tell  stories that help assess retention. It tells which products or categories are most frequently purchased across transactions, Helps to identify "staple" products that drive repeat engagement and also frequent items indicate high customer familiarity often what brings customers back. Fashion items and Electronics appear most frequently in the transactions.</a:t>
            </a:r>
          </a:p>
        </p:txBody>
      </p:sp>
    </p:spTree>
    <p:extLst>
      <p:ext uri="{BB962C8B-B14F-4D97-AF65-F5344CB8AC3E}">
        <p14:creationId xmlns:p14="http://schemas.microsoft.com/office/powerpoint/2010/main" val="1113585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F666C14-7219-46F1-8169-9E45DA110A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 design</Template>
  <TotalTime>200</TotalTime>
  <Words>1061</Words>
  <Application>Microsoft Office PowerPoint</Application>
  <PresentationFormat>Widescreen</PresentationFormat>
  <Paragraphs>112</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Century Gothic</vt:lpstr>
      <vt:lpstr>Wingdings 3</vt:lpstr>
      <vt:lpstr>Ion Boardroom</vt:lpstr>
      <vt:lpstr>Exploratory Data Analysis (EDA) Report  Esivwekpe Efemini 09/10/2025 </vt:lpstr>
      <vt:lpstr>Introduction</vt:lpstr>
      <vt:lpstr>Objective – Purpose of the Analysis</vt:lpstr>
      <vt:lpstr>Dataset Overview</vt:lpstr>
      <vt:lpstr>Data Cleaning &amp; Preproccessing </vt:lpstr>
      <vt:lpstr>Customer Insights</vt:lpstr>
      <vt:lpstr>Customer Insights</vt:lpstr>
      <vt:lpstr>PowerPoint Presentation</vt:lpstr>
      <vt:lpstr>PowerPoint Presentation</vt:lpstr>
      <vt:lpstr>PowerPoint Presentation</vt:lpstr>
      <vt:lpstr>📊 Customer Retention Analysis Summary</vt:lpstr>
      <vt:lpstr>RFM Analysis – Segmenting Our Customers</vt:lpstr>
      <vt:lpstr>Determining Optimal Customer Segments with K-Means</vt:lpstr>
      <vt:lpstr>Using the YellowBrick Methid</vt:lpstr>
      <vt:lpstr>PowerPoint Presentation</vt:lpstr>
      <vt:lpstr>PowerPoint Presentation</vt:lpstr>
      <vt:lpstr>Retention Strategies by Customer Segment</vt:lpstr>
      <vt:lpstr>PowerPoint Presentation</vt:lpstr>
      <vt:lpstr>VIPS and VVIPS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ESIVWEKPE EFEMINI</dc:creator>
  <cp:lastModifiedBy>ESIVWEKPE EFEMINI</cp:lastModifiedBy>
  <cp:revision>1</cp:revision>
  <dcterms:created xsi:type="dcterms:W3CDTF">2025-10-09T14:37:51Z</dcterms:created>
  <dcterms:modified xsi:type="dcterms:W3CDTF">2025-10-20T20:08:15Z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